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62" r:id="rId2"/>
    <p:sldId id="290" r:id="rId3"/>
    <p:sldId id="263" r:id="rId4"/>
    <p:sldId id="264" r:id="rId5"/>
    <p:sldId id="271" r:id="rId6"/>
    <p:sldId id="265" r:id="rId7"/>
    <p:sldId id="296" r:id="rId8"/>
    <p:sldId id="297" r:id="rId9"/>
    <p:sldId id="266" r:id="rId10"/>
    <p:sldId id="295" r:id="rId11"/>
    <p:sldId id="293" r:id="rId12"/>
    <p:sldId id="272" r:id="rId13"/>
    <p:sldId id="289" r:id="rId14"/>
    <p:sldId id="267" r:id="rId15"/>
    <p:sldId id="274" r:id="rId16"/>
    <p:sldId id="273" r:id="rId17"/>
    <p:sldId id="275" r:id="rId18"/>
    <p:sldId id="269" r:id="rId19"/>
    <p:sldId id="279" r:id="rId20"/>
    <p:sldId id="276" r:id="rId21"/>
    <p:sldId id="280" r:id="rId22"/>
    <p:sldId id="268" r:id="rId23"/>
    <p:sldId id="281" r:id="rId24"/>
    <p:sldId id="283" r:id="rId25"/>
    <p:sldId id="284" r:id="rId26"/>
    <p:sldId id="270" r:id="rId27"/>
    <p:sldId id="285" r:id="rId28"/>
    <p:sldId id="288" r:id="rId29"/>
    <p:sldId id="286" r:id="rId3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1132"/>
    <a:srgbClr val="621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8"/>
    <p:restoredTop sz="94674"/>
  </p:normalViewPr>
  <p:slideViewPr>
    <p:cSldViewPr snapToGrid="0">
      <p:cViewPr varScale="1">
        <p:scale>
          <a:sx n="105" d="100"/>
          <a:sy n="105" d="100"/>
        </p:scale>
        <p:origin x="12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6662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ítulo y objeto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Texto del título</a:t>
            </a:r>
          </a:p>
        </p:txBody>
      </p:sp>
      <p:sp>
        <p:nvSpPr>
          <p:cNvPr id="3" name="Nivel de texto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0" marR="0" indent="0" algn="ctr" defTabSz="914400" rtl="0" latinLnBrk="0">
        <a:lnSpc>
          <a:spcPct val="90000"/>
        </a:lnSpc>
        <a:spcBef>
          <a:spcPts val="1000"/>
        </a:spcBef>
        <a:spcAft>
          <a:spcPts val="0"/>
        </a:spcAft>
        <a:buClrTx/>
        <a:buSzTx/>
        <a:buFontTx/>
        <a:buNone/>
        <a:tabLst/>
        <a:defRPr sz="2800" b="1" i="0" u="none" strike="noStrike" cap="none" spc="0" baseline="0">
          <a:solidFill>
            <a:srgbClr val="A7802D"/>
          </a:solidFill>
          <a:uFillTx/>
          <a:latin typeface="MadrePatria"/>
          <a:ea typeface="MadrePatria"/>
          <a:cs typeface="MadrePatria"/>
          <a:sym typeface="MadrePatria"/>
        </a:defRPr>
      </a:lvl1pPr>
      <a:lvl2pPr marL="723900" marR="0" indent="-2667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2pPr>
      <a:lvl3pPr marL="1234439" marR="0" indent="-320039"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3pPr>
      <a:lvl4pPr marL="17272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4pPr>
      <a:lvl5pPr marL="21844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5pPr>
      <a:lvl6pPr marL="26416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6pPr>
      <a:lvl7pPr marL="30988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7pPr>
      <a:lvl8pPr marL="35560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8pPr>
      <a:lvl9pPr marL="40132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emf"/><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emf"/><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emf"/><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emf"/><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9.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emf"/><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31.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emf"/><Relationship Id="rId1" Type="http://schemas.openxmlformats.org/officeDocument/2006/relationships/slideLayout" Target="../slideLayouts/slideLayout1.xml"/><Relationship Id="rId5" Type="http://schemas.microsoft.com/office/2007/relationships/hdphoto" Target="../media/hdphoto11.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emf"/><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37.png"/><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emf"/><Relationship Id="rId1" Type="http://schemas.openxmlformats.org/officeDocument/2006/relationships/slideLayout" Target="../slideLayouts/slideLayout1.xml"/><Relationship Id="rId6" Type="http://schemas.microsoft.com/office/2007/relationships/hdphoto" Target="../media/hdphoto16.wdp"/><Relationship Id="rId5" Type="http://schemas.openxmlformats.org/officeDocument/2006/relationships/image" Target="../media/image39.png"/><Relationship Id="rId4" Type="http://schemas.microsoft.com/office/2007/relationships/hdphoto" Target="../media/hdphoto15.wdp"/></Relationships>
</file>

<file path=ppt/slides/_rels/slide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18.wdp"/><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hyperlink" Target="https://www.google.com.mx/url?sa=i&amp;rct=j&amp;q=&amp;esrc=s&amp;source=images&amp;cd=&amp;cad=rja&amp;uact=8&amp;ved=0ahUKEwjHzajkyNDPAhWE1IMKHdXWBlMQjRwIBw&amp;url=https://trabis.com.mx/trabis2/productos.html&amp;psig=AFQjCNFKZt8YeCKECIrTprHqiDLpezcysA&amp;ust=1476200232767625" TargetMode="External"/><Relationship Id="rId4" Type="http://schemas.microsoft.com/office/2007/relationships/hdphoto" Target="../media/hdphoto17.wdp"/></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image" Target="../media/image44.emf"/><Relationship Id="rId4" Type="http://schemas.openxmlformats.org/officeDocument/2006/relationships/image" Target="../media/image43.emf"/></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emf"/><Relationship Id="rId1" Type="http://schemas.openxmlformats.org/officeDocument/2006/relationships/slideLayout" Target="../slideLayouts/slideLayout1.xml"/><Relationship Id="rId6" Type="http://schemas.microsoft.com/office/2007/relationships/hdphoto" Target="../media/hdphoto20.wdp"/><Relationship Id="rId5" Type="http://schemas.openxmlformats.org/officeDocument/2006/relationships/image" Target="../media/image46.png"/><Relationship Id="rId4" Type="http://schemas.microsoft.com/office/2007/relationships/hdphoto" Target="../media/hdphoto19.wdp"/></Relationships>
</file>

<file path=ppt/slides/_rels/slide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7.png"/><Relationship Id="rId7" Type="http://schemas.openxmlformats.org/officeDocument/2006/relationships/image" Target="../media/image49.jpeg"/><Relationship Id="rId2" Type="http://schemas.openxmlformats.org/officeDocument/2006/relationships/image" Target="../media/image4.emf"/><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48.png"/><Relationship Id="rId4" Type="http://schemas.microsoft.com/office/2007/relationships/hdphoto" Target="../media/hdphoto21.wdp"/></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7" Type="http://schemas.microsoft.com/office/2007/relationships/hdphoto" Target="../media/hdphoto24.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2.png"/><Relationship Id="rId5" Type="http://schemas.microsoft.com/office/2007/relationships/hdphoto" Target="../media/hdphoto23.wdp"/><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emf"/><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54.png"/><Relationship Id="rId4" Type="http://schemas.microsoft.com/office/2007/relationships/hdphoto" Target="../media/hdphoto25.wdp"/></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FC9D40-37B3-EBA0-7DEE-602CA7DE120C}"/>
              </a:ext>
            </a:extLst>
          </p:cNvPr>
          <p:cNvSpPr txBox="1"/>
          <p:nvPr/>
        </p:nvSpPr>
        <p:spPr>
          <a:xfrm>
            <a:off x="6255251" y="2009274"/>
            <a:ext cx="4331369"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Línea Curricular</a:t>
            </a:r>
          </a:p>
          <a:p>
            <a:pPr marL="0" marR="0" indent="0" algn="l" defTabSz="914400" rtl="0" fontAlgn="auto" latinLnBrk="0" hangingPunct="0">
              <a:lnSpc>
                <a:spcPct val="100000"/>
              </a:lnSpc>
              <a:spcBef>
                <a:spcPts val="0"/>
              </a:spcBef>
              <a:spcAft>
                <a:spcPts val="0"/>
              </a:spcAft>
              <a:buClrTx/>
              <a:buSzTx/>
              <a:buFontTx/>
              <a:buNone/>
              <a:tabLst/>
            </a:pPr>
            <a:r>
              <a:rPr lang="es-MX" sz="3000" dirty="0">
                <a:solidFill>
                  <a:srgbClr val="621131"/>
                </a:solidFill>
                <a:latin typeface="Patria" pitchFamily="2" charset="0"/>
              </a:rPr>
              <a:t>Academia de Estructuras</a:t>
            </a:r>
            <a:endParaRPr kumimoji="0" lang="es-MX" sz="3000" u="none" strike="noStrike" cap="none" spc="0" normalizeH="0" baseline="0" dirty="0">
              <a:ln>
                <a:noFill/>
              </a:ln>
              <a:solidFill>
                <a:srgbClr val="621131"/>
              </a:solidFill>
              <a:effectLst/>
              <a:uFillTx/>
              <a:latin typeface="Patria" pitchFamily="2" charset="0"/>
              <a:sym typeface="Calibri"/>
            </a:endParaRPr>
          </a:p>
        </p:txBody>
      </p:sp>
      <p:pic>
        <p:nvPicPr>
          <p:cNvPr id="7" name="Imagen 6">
            <a:extLst>
              <a:ext uri="{FF2B5EF4-FFF2-40B4-BE49-F238E27FC236}">
                <a16:creationId xmlns:a16="http://schemas.microsoft.com/office/drawing/2014/main" id="{E57407AD-C5C9-A25D-68DF-F4D2D722F862}"/>
              </a:ext>
            </a:extLst>
          </p:cNvPr>
          <p:cNvPicPr>
            <a:picLocks noChangeAspect="1"/>
          </p:cNvPicPr>
          <p:nvPr/>
        </p:nvPicPr>
        <p:blipFill>
          <a:blip r:embed="rId3"/>
          <a:stretch>
            <a:fillRect/>
          </a:stretch>
        </p:blipFill>
        <p:spPr>
          <a:xfrm>
            <a:off x="9627291" y="326062"/>
            <a:ext cx="2039585" cy="619160"/>
          </a:xfrm>
          <a:prstGeom prst="rect">
            <a:avLst/>
          </a:prstGeom>
        </p:spPr>
      </p:pic>
    </p:spTree>
    <p:extLst>
      <p:ext uri="{BB962C8B-B14F-4D97-AF65-F5344CB8AC3E}">
        <p14:creationId xmlns:p14="http://schemas.microsoft.com/office/powerpoint/2010/main" val="237306645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A44F1-3AB0-526E-A96C-2861C17A9D94}"/>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B2B9E61E-D1B2-648B-AD0E-AC6BACFB92C7}"/>
              </a:ext>
            </a:extLst>
          </p:cNvPr>
          <p:cNvSpPr txBox="1"/>
          <p:nvPr/>
        </p:nvSpPr>
        <p:spPr>
          <a:xfrm>
            <a:off x="670427" y="240007"/>
            <a:ext cx="710882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Ingeniería Sísmica</a:t>
            </a:r>
            <a:endParaRPr sz="4400">
              <a:solidFill>
                <a:srgbClr val="621131"/>
              </a:solidFill>
              <a:latin typeface="Patria" pitchFamily="2" charset="0"/>
            </a:endParaRPr>
          </a:p>
        </p:txBody>
      </p:sp>
      <p:pic>
        <p:nvPicPr>
          <p:cNvPr id="4" name="Imagen 3">
            <a:extLst>
              <a:ext uri="{FF2B5EF4-FFF2-40B4-BE49-F238E27FC236}">
                <a16:creationId xmlns:a16="http://schemas.microsoft.com/office/drawing/2014/main" id="{1D28F3C0-0CC3-6325-FE7A-855A799C0DF1}"/>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9" name="Picture 8" descr="Diagram of a diagram of a city&#10;&#10;AI-generated content may be incorrect.">
            <a:extLst>
              <a:ext uri="{FF2B5EF4-FFF2-40B4-BE49-F238E27FC236}">
                <a16:creationId xmlns:a16="http://schemas.microsoft.com/office/drawing/2014/main" id="{9A0FB184-64E4-9881-E7AB-2BF5F0DB5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738842"/>
            <a:ext cx="5308147" cy="4128558"/>
          </a:xfrm>
          <a:prstGeom prst="rect">
            <a:avLst/>
          </a:prstGeom>
        </p:spPr>
      </p:pic>
      <p:pic>
        <p:nvPicPr>
          <p:cNvPr id="11" name="Picture 10">
            <a:extLst>
              <a:ext uri="{FF2B5EF4-FFF2-40B4-BE49-F238E27FC236}">
                <a16:creationId xmlns:a16="http://schemas.microsoft.com/office/drawing/2014/main" id="{232A4478-2551-3CA6-F08A-780C7DA48B08}"/>
              </a:ext>
            </a:extLst>
          </p:cNvPr>
          <p:cNvPicPr>
            <a:picLocks noChangeAspect="1"/>
          </p:cNvPicPr>
          <p:nvPr/>
        </p:nvPicPr>
        <p:blipFill>
          <a:blip r:embed="rId4"/>
          <a:stretch>
            <a:fillRect/>
          </a:stretch>
        </p:blipFill>
        <p:spPr>
          <a:xfrm>
            <a:off x="6096000" y="2228850"/>
            <a:ext cx="5536020" cy="3286125"/>
          </a:xfrm>
          <a:prstGeom prst="rect">
            <a:avLst/>
          </a:prstGeom>
        </p:spPr>
      </p:pic>
    </p:spTree>
    <p:extLst>
      <p:ext uri="{BB962C8B-B14F-4D97-AF65-F5344CB8AC3E}">
        <p14:creationId xmlns:p14="http://schemas.microsoft.com/office/powerpoint/2010/main" val="115344820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82FCB-6A72-F830-91C7-121705E66AF9}"/>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2FFE1D9D-18EC-7693-E6AB-C43106810235}"/>
              </a:ext>
            </a:extLst>
          </p:cNvPr>
          <p:cNvSpPr txBox="1"/>
          <p:nvPr/>
        </p:nvSpPr>
        <p:spPr>
          <a:xfrm>
            <a:off x="670427" y="240007"/>
            <a:ext cx="710882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Ingeniería Sísmica</a:t>
            </a:r>
            <a:endParaRPr sz="4400">
              <a:solidFill>
                <a:srgbClr val="621131"/>
              </a:solidFill>
              <a:latin typeface="Patria" pitchFamily="2" charset="0"/>
            </a:endParaRPr>
          </a:p>
        </p:txBody>
      </p:sp>
      <p:pic>
        <p:nvPicPr>
          <p:cNvPr id="4" name="Imagen 3">
            <a:extLst>
              <a:ext uri="{FF2B5EF4-FFF2-40B4-BE49-F238E27FC236}">
                <a16:creationId xmlns:a16="http://schemas.microsoft.com/office/drawing/2014/main" id="{D0481520-AB6D-CAB6-1F0A-4973932973A4}"/>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2" name="Picture 2" descr="ESPECTROS DE RESPUESTA SÍSMICA: La intersección entre la Ingeniería  Geotécnica y el diseño sismorresistente de estructuras">
            <a:extLst>
              <a:ext uri="{FF2B5EF4-FFF2-40B4-BE49-F238E27FC236}">
                <a16:creationId xmlns:a16="http://schemas.microsoft.com/office/drawing/2014/main" id="{C647DA1C-9D2D-9378-3638-BDC24C7A16D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76225" y="1876425"/>
            <a:ext cx="6931742" cy="377996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Manual de introducción a la dinámica estructural">
            <a:extLst>
              <a:ext uri="{FF2B5EF4-FFF2-40B4-BE49-F238E27FC236}">
                <a16:creationId xmlns:a16="http://schemas.microsoft.com/office/drawing/2014/main" id="{74DF5651-58D4-A349-1C3D-95CBB1EC786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79580" y="1608996"/>
            <a:ext cx="4287296" cy="377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32166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467A0-0F6A-E5B6-69B7-681AA5103A24}"/>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1703F437-E66D-2CAF-6705-A9117495207D}"/>
              </a:ext>
            </a:extLst>
          </p:cNvPr>
          <p:cNvSpPr txBox="1"/>
          <p:nvPr/>
        </p:nvSpPr>
        <p:spPr>
          <a:xfrm>
            <a:off x="670427" y="240007"/>
            <a:ext cx="710882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Ingeniería Sísmica</a:t>
            </a:r>
            <a:endParaRPr sz="4400">
              <a:solidFill>
                <a:srgbClr val="621131"/>
              </a:solidFill>
              <a:latin typeface="Patria" pitchFamily="2" charset="0"/>
            </a:endParaRPr>
          </a:p>
        </p:txBody>
      </p:sp>
      <p:pic>
        <p:nvPicPr>
          <p:cNvPr id="4" name="Imagen 3">
            <a:extLst>
              <a:ext uri="{FF2B5EF4-FFF2-40B4-BE49-F238E27FC236}">
                <a16:creationId xmlns:a16="http://schemas.microsoft.com/office/drawing/2014/main" id="{F8949D57-E77F-4639-0FA3-43A14349E59C}"/>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4100" name="Picture 4" descr="Análisis Sísmico – Combinaciones Modales">
            <a:extLst>
              <a:ext uri="{FF2B5EF4-FFF2-40B4-BE49-F238E27FC236}">
                <a16:creationId xmlns:a16="http://schemas.microsoft.com/office/drawing/2014/main" id="{53D2B7EC-30BE-FCA0-2A24-77EFBA99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27" y="1607083"/>
            <a:ext cx="5638800" cy="36766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asics of Earthquake Eng., Seismology &amp; Seismic Risks - Structural  Engineering Design Centre">
            <a:extLst>
              <a:ext uri="{FF2B5EF4-FFF2-40B4-BE49-F238E27FC236}">
                <a16:creationId xmlns:a16="http://schemas.microsoft.com/office/drawing/2014/main" id="{335D2458-0673-DB2E-7568-13FBB244D3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44" b="89869" l="6875" r="90000">
                        <a14:foregroundMark x1="10500" y1="66979" x2="6875" y2="57036"/>
                        <a14:foregroundMark x1="18250" y1="83865" x2="31125" y2="84240"/>
                        <a14:foregroundMark x1="31125" y1="84240" x2="31625" y2="81989"/>
                        <a14:foregroundMark x1="31625" y1="81051" x2="31625" y2="81051"/>
                        <a14:foregroundMark x1="36875" y1="84240" x2="47375" y2="81989"/>
                        <a14:foregroundMark x1="47375" y1="81989" x2="56875" y2="83114"/>
                        <a14:foregroundMark x1="65410" y1="88555" x2="66000" y2="88931"/>
                        <a14:foregroundMark x1="56875" y1="83114" x2="65410" y2="88555"/>
                        <a14:foregroundMark x1="68625" y1="84240" x2="73989" y2="84821"/>
                        <a14:foregroundMark x1="80520" y1="84182" x2="81250" y2="84240"/>
                        <a14:foregroundMark x1="73250" y1="83865" x2="74411" y2="83865"/>
                        <a14:foregroundMark x1="74375" y1="84428" x2="81375" y2="84428"/>
                        <a14:backgroundMark x1="66750" y1="89306" x2="71882" y2="88070"/>
                        <a14:backgroundMark x1="80579" y1="86304" x2="82500" y2="86304"/>
                        <a14:backgroundMark x1="67125" y1="88555" x2="67125" y2="88555"/>
                        <a14:backgroundMark x1="65750" y1="89306" x2="67125" y2="89306"/>
                        <a14:backgroundMark x1="73500" y1="85929" x2="73729" y2="85951"/>
                      </a14:backgroundRemoval>
                    </a14:imgEffect>
                  </a14:imgLayer>
                </a14:imgProps>
              </a:ext>
              <a:ext uri="{28A0092B-C50C-407E-A947-70E740481C1C}">
                <a14:useLocalDpi xmlns:a14="http://schemas.microsoft.com/office/drawing/2010/main" val="0"/>
              </a:ext>
            </a:extLst>
          </a:blip>
          <a:srcRect/>
          <a:stretch>
            <a:fillRect/>
          </a:stretch>
        </p:blipFill>
        <p:spPr bwMode="auto">
          <a:xfrm>
            <a:off x="6453739" y="1607083"/>
            <a:ext cx="5213137" cy="3473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8902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74877-6974-709B-C8F3-F50B5876906B}"/>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B2E82190-EF9D-C05D-6E35-0D276C6A513E}"/>
              </a:ext>
            </a:extLst>
          </p:cNvPr>
          <p:cNvSpPr txBox="1"/>
          <p:nvPr/>
        </p:nvSpPr>
        <p:spPr>
          <a:xfrm>
            <a:off x="670427" y="240007"/>
            <a:ext cx="710882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Ingeniería Sísmica</a:t>
            </a:r>
            <a:endParaRPr sz="4400">
              <a:solidFill>
                <a:srgbClr val="621131"/>
              </a:solidFill>
              <a:latin typeface="Patria" pitchFamily="2" charset="0"/>
            </a:endParaRPr>
          </a:p>
        </p:txBody>
      </p:sp>
      <p:pic>
        <p:nvPicPr>
          <p:cNvPr id="4" name="Imagen 3">
            <a:extLst>
              <a:ext uri="{FF2B5EF4-FFF2-40B4-BE49-F238E27FC236}">
                <a16:creationId xmlns:a16="http://schemas.microsoft.com/office/drawing/2014/main" id="{B7FC666F-2449-2CDD-DBD2-D68783D90D82}"/>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3" name="Imagen 89">
            <a:extLst>
              <a:ext uri="{FF2B5EF4-FFF2-40B4-BE49-F238E27FC236}">
                <a16:creationId xmlns:a16="http://schemas.microsoft.com/office/drawing/2014/main" id="{11A6A232-94D6-A9F3-720A-5669362A2C8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9839" t="30665" r="24777" b="11241"/>
          <a:stretch>
            <a:fillRect/>
          </a:stretch>
        </p:blipFill>
        <p:spPr>
          <a:xfrm>
            <a:off x="7580707" y="1688567"/>
            <a:ext cx="3940866" cy="3637724"/>
          </a:xfrm>
          <a:prstGeom prst="rect">
            <a:avLst/>
          </a:prstGeom>
        </p:spPr>
      </p:pic>
      <p:pic>
        <p:nvPicPr>
          <p:cNvPr id="8" name="Picture 7">
            <a:extLst>
              <a:ext uri="{FF2B5EF4-FFF2-40B4-BE49-F238E27FC236}">
                <a16:creationId xmlns:a16="http://schemas.microsoft.com/office/drawing/2014/main" id="{6B4566FE-1477-D1EE-FA70-FD17195CB24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70427" y="1688567"/>
            <a:ext cx="5048250" cy="3365500"/>
          </a:xfrm>
          <a:prstGeom prst="rect">
            <a:avLst/>
          </a:prstGeom>
        </p:spPr>
      </p:pic>
      <p:sp>
        <p:nvSpPr>
          <p:cNvPr id="9"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F10D5DCE-C216-5A13-46B2-8363955FD774}"/>
              </a:ext>
            </a:extLst>
          </p:cNvPr>
          <p:cNvSpPr txBox="1"/>
          <p:nvPr/>
        </p:nvSpPr>
        <p:spPr>
          <a:xfrm>
            <a:off x="409576" y="5283733"/>
            <a:ext cx="11257300"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825500">
              <a:defRPr sz="2000">
                <a:latin typeface="Geomanist"/>
                <a:ea typeface="Geomanist"/>
                <a:cs typeface="Geomanist"/>
                <a:sym typeface="Geomanist"/>
              </a:defRPr>
            </a:lvl1pPr>
          </a:lstStyle>
          <a:p>
            <a:pPr algn="ctr"/>
            <a: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t>Modelos matemáticos</a:t>
            </a:r>
            <a:b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br>
            <a:endPar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endParaRPr>
          </a:p>
          <a:p>
            <a:pPr algn="ctr"/>
            <a:r>
              <a:rPr lang="es-MX">
                <a:latin typeface="Noto Sans" panose="020B0502040504020204" pitchFamily="34" charset="0"/>
                <a:ea typeface="Noto Sans" panose="020B0502040504020204" pitchFamily="34" charset="0"/>
                <a:cs typeface="Noto Sans" panose="020B0502040504020204" pitchFamily="34" charset="0"/>
              </a:rPr>
              <a:t>Modos de vibrar</a:t>
            </a:r>
            <a:endParaRPr>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02776912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2FF1C-0D9A-CB5B-73D1-CDFAD2C559C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3BDAFEB-8699-11F3-462B-11843464893D}"/>
              </a:ext>
            </a:extLst>
          </p:cNvPr>
          <p:cNvSpPr txBox="1"/>
          <p:nvPr/>
        </p:nvSpPr>
        <p:spPr>
          <a:xfrm>
            <a:off x="5486401" y="2009274"/>
            <a:ext cx="510022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Estructuras Especiales de Acero</a:t>
            </a:r>
          </a:p>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10° Semestre</a:t>
            </a:r>
          </a:p>
        </p:txBody>
      </p:sp>
      <p:pic>
        <p:nvPicPr>
          <p:cNvPr id="7" name="Imagen 6">
            <a:extLst>
              <a:ext uri="{FF2B5EF4-FFF2-40B4-BE49-F238E27FC236}">
                <a16:creationId xmlns:a16="http://schemas.microsoft.com/office/drawing/2014/main" id="{19952E40-6111-DBAB-E174-FF85D3303B65}"/>
              </a:ext>
            </a:extLst>
          </p:cNvPr>
          <p:cNvPicPr>
            <a:picLocks noChangeAspect="1"/>
          </p:cNvPicPr>
          <p:nvPr/>
        </p:nvPicPr>
        <p:blipFill>
          <a:blip r:embed="rId2"/>
          <a:stretch>
            <a:fillRect/>
          </a:stretch>
        </p:blipFill>
        <p:spPr>
          <a:xfrm>
            <a:off x="9627291" y="326062"/>
            <a:ext cx="2039585" cy="619160"/>
          </a:xfrm>
          <a:prstGeom prst="rect">
            <a:avLst/>
          </a:prstGeom>
        </p:spPr>
      </p:pic>
    </p:spTree>
    <p:extLst>
      <p:ext uri="{BB962C8B-B14F-4D97-AF65-F5344CB8AC3E}">
        <p14:creationId xmlns:p14="http://schemas.microsoft.com/office/powerpoint/2010/main" val="10715301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9697F-A6B3-44E6-44B3-7EFC6264EBC2}"/>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E6EBF8B0-C0C1-9B35-4C1B-29BBE374AC2C}"/>
              </a:ext>
            </a:extLst>
          </p:cNvPr>
          <p:cNvSpPr txBox="1"/>
          <p:nvPr/>
        </p:nvSpPr>
        <p:spPr>
          <a:xfrm>
            <a:off x="670427" y="240007"/>
            <a:ext cx="826402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Estructuras Especiales de Acero</a:t>
            </a:r>
            <a:endParaRPr sz="4400">
              <a:solidFill>
                <a:srgbClr val="621131"/>
              </a:solidFill>
              <a:latin typeface="Patria" pitchFamily="2"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C5B55341-3153-F483-E6A7-204ADE18727D}"/>
              </a:ext>
            </a:extLst>
          </p:cNvPr>
          <p:cNvSpPr txBox="1"/>
          <p:nvPr/>
        </p:nvSpPr>
        <p:spPr>
          <a:xfrm>
            <a:off x="409576" y="5283733"/>
            <a:ext cx="11257300"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825500">
              <a:defRPr sz="2000">
                <a:latin typeface="Geomanist"/>
                <a:ea typeface="Geomanist"/>
                <a:cs typeface="Geomanist"/>
                <a:sym typeface="Geomanist"/>
              </a:defRPr>
            </a:lvl1pPr>
          </a:lstStyle>
          <a:p>
            <a:pPr algn="ctr"/>
            <a: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t>Modelos matemáticos</a:t>
            </a:r>
            <a:b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br>
            <a:endPar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endParaRPr>
          </a:p>
          <a:p>
            <a:pPr algn="ctr"/>
            <a:r>
              <a:rPr lang="es-MX">
                <a:latin typeface="Noto Sans" panose="020B0502040504020204" pitchFamily="34" charset="0"/>
                <a:ea typeface="Noto Sans" panose="020B0502040504020204" pitchFamily="34" charset="0"/>
                <a:cs typeface="Noto Sans" panose="020B0502040504020204" pitchFamily="34" charset="0"/>
              </a:rPr>
              <a:t>Estructuras de acero con cimentación</a:t>
            </a:r>
            <a:endParaRPr>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n 3">
            <a:extLst>
              <a:ext uri="{FF2B5EF4-FFF2-40B4-BE49-F238E27FC236}">
                <a16:creationId xmlns:a16="http://schemas.microsoft.com/office/drawing/2014/main" id="{460CC549-2E4F-782D-D9FC-40DA685C4E92}"/>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5" name="Imagen 12">
            <a:extLst>
              <a:ext uri="{FF2B5EF4-FFF2-40B4-BE49-F238E27FC236}">
                <a16:creationId xmlns:a16="http://schemas.microsoft.com/office/drawing/2014/main" id="{52DFD9E4-2927-58D8-8612-282C0396906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3343" t="23851" r="14910" b="12195"/>
          <a:stretch>
            <a:fillRect/>
          </a:stretch>
        </p:blipFill>
        <p:spPr>
          <a:xfrm>
            <a:off x="670427" y="1617447"/>
            <a:ext cx="4950667" cy="3439947"/>
          </a:xfrm>
          <a:prstGeom prst="rect">
            <a:avLst/>
          </a:prstGeom>
          <a:solidFill>
            <a:srgbClr val="002060"/>
          </a:solidFill>
        </p:spPr>
      </p:pic>
      <p:pic>
        <p:nvPicPr>
          <p:cNvPr id="6" name="Imagen 4">
            <a:extLst>
              <a:ext uri="{FF2B5EF4-FFF2-40B4-BE49-F238E27FC236}">
                <a16:creationId xmlns:a16="http://schemas.microsoft.com/office/drawing/2014/main" id="{F25CCA30-97BB-9CFF-72CC-8978212A28F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9167" b="89063" l="23646" r="79063">
                        <a14:foregroundMark x1="25037" y1="71224" x2="23646" y2="73958"/>
                        <a14:foregroundMark x1="72401" y1="35677" x2="79063" y2="29167"/>
                        <a14:foregroundMark x1="29136" y1="89063" x2="29136" y2="89063"/>
                        <a14:foregroundMark x1="28331" y1="67188" x2="28331" y2="67188"/>
                      </a14:backgroundRemoval>
                    </a14:imgEffect>
                    <a14:imgEffect>
                      <a14:sharpenSoften amount="25000"/>
                    </a14:imgEffect>
                  </a14:imgLayer>
                </a14:imgProps>
              </a:ext>
            </a:extLst>
          </a:blip>
          <a:srcRect l="19299" t="24876" r="18510" b="7034"/>
          <a:stretch>
            <a:fillRect/>
          </a:stretch>
        </p:blipFill>
        <p:spPr>
          <a:xfrm>
            <a:off x="6517616" y="1619250"/>
            <a:ext cx="5192843" cy="3438144"/>
          </a:xfrm>
          <a:prstGeom prst="rect">
            <a:avLst/>
          </a:prstGeom>
        </p:spPr>
      </p:pic>
    </p:spTree>
    <p:extLst>
      <p:ext uri="{BB962C8B-B14F-4D97-AF65-F5344CB8AC3E}">
        <p14:creationId xmlns:p14="http://schemas.microsoft.com/office/powerpoint/2010/main" val="47335849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DFDA1-807E-0119-5D55-423C531F00CA}"/>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B4EDCCDE-2C02-DCB0-49F7-BE042E560657}"/>
              </a:ext>
            </a:extLst>
          </p:cNvPr>
          <p:cNvSpPr txBox="1"/>
          <p:nvPr/>
        </p:nvSpPr>
        <p:spPr>
          <a:xfrm>
            <a:off x="670427" y="240007"/>
            <a:ext cx="826402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Estructuras Especiales de Acero</a:t>
            </a:r>
            <a:endParaRPr sz="4400">
              <a:solidFill>
                <a:srgbClr val="621131"/>
              </a:solidFill>
              <a:latin typeface="Patria" pitchFamily="2"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ADFA2F15-2553-3E32-E1BE-ACEBD6CCAC9F}"/>
              </a:ext>
            </a:extLst>
          </p:cNvPr>
          <p:cNvSpPr txBox="1"/>
          <p:nvPr/>
        </p:nvSpPr>
        <p:spPr>
          <a:xfrm>
            <a:off x="409576" y="5283733"/>
            <a:ext cx="11257300"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825500">
              <a:defRPr sz="2000">
                <a:latin typeface="Geomanist"/>
                <a:ea typeface="Geomanist"/>
                <a:cs typeface="Geomanist"/>
                <a:sym typeface="Geomanist"/>
              </a:defRPr>
            </a:lvl1pPr>
          </a:lstStyle>
          <a:p>
            <a:pPr algn="ctr"/>
            <a: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t>Reforzamiento y colocación de acero</a:t>
            </a:r>
            <a:b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br>
            <a:endPar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endParaRPr>
          </a:p>
          <a:p>
            <a:pPr algn="ctr"/>
            <a:r>
              <a:rPr lang="es-MX">
                <a:latin typeface="Noto Sans" panose="020B0502040504020204" pitchFamily="34" charset="0"/>
                <a:ea typeface="Noto Sans" panose="020B0502040504020204" pitchFamily="34" charset="0"/>
                <a:cs typeface="Noto Sans" panose="020B0502040504020204" pitchFamily="34" charset="0"/>
              </a:rPr>
              <a:t>Viga de alma abierta en cascarón tipo cañón.</a:t>
            </a:r>
            <a:endParaRPr>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n 3">
            <a:extLst>
              <a:ext uri="{FF2B5EF4-FFF2-40B4-BE49-F238E27FC236}">
                <a16:creationId xmlns:a16="http://schemas.microsoft.com/office/drawing/2014/main" id="{E9911BE8-D497-B6CC-501E-B903B7CFA7A9}"/>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2" name="8 Imagen" descr="S7300098.JPG">
            <a:extLst>
              <a:ext uri="{FF2B5EF4-FFF2-40B4-BE49-F238E27FC236}">
                <a16:creationId xmlns:a16="http://schemas.microsoft.com/office/drawing/2014/main" id="{E2C36956-50CF-BBFF-11C4-EE6F54CE5776}"/>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25124" y="1521828"/>
            <a:ext cx="4608944" cy="3456708"/>
          </a:xfrm>
          <a:prstGeom prst="rect">
            <a:avLst/>
          </a:prstGeom>
        </p:spPr>
      </p:pic>
      <p:pic>
        <p:nvPicPr>
          <p:cNvPr id="3" name="9 Imagen" descr="S7300120.JPG">
            <a:extLst>
              <a:ext uri="{FF2B5EF4-FFF2-40B4-BE49-F238E27FC236}">
                <a16:creationId xmlns:a16="http://schemas.microsoft.com/office/drawing/2014/main" id="{C7C61A83-90C9-2CEC-FD70-707EC185C173}"/>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057933" y="1521827"/>
            <a:ext cx="4608943" cy="3456707"/>
          </a:xfrm>
          <a:prstGeom prst="rect">
            <a:avLst/>
          </a:prstGeom>
        </p:spPr>
      </p:pic>
    </p:spTree>
    <p:extLst>
      <p:ext uri="{BB962C8B-B14F-4D97-AF65-F5344CB8AC3E}">
        <p14:creationId xmlns:p14="http://schemas.microsoft.com/office/powerpoint/2010/main" val="60287943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D9C4-3E21-E035-EE5F-D147D5DB4D20}"/>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24A5144F-DE9E-27F6-2AA5-91AB754C2D6A}"/>
              </a:ext>
            </a:extLst>
          </p:cNvPr>
          <p:cNvSpPr txBox="1"/>
          <p:nvPr/>
        </p:nvSpPr>
        <p:spPr>
          <a:xfrm>
            <a:off x="670427" y="240007"/>
            <a:ext cx="826402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Estructuras Especiales de Acero</a:t>
            </a:r>
            <a:endParaRPr sz="4400">
              <a:solidFill>
                <a:srgbClr val="621131"/>
              </a:solidFill>
              <a:latin typeface="Patria" pitchFamily="2"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5A5750D9-377D-E50D-A6CA-70B2E2D8C03A}"/>
              </a:ext>
            </a:extLst>
          </p:cNvPr>
          <p:cNvSpPr txBox="1"/>
          <p:nvPr/>
        </p:nvSpPr>
        <p:spPr>
          <a:xfrm>
            <a:off x="485666" y="5283733"/>
            <a:ext cx="11181210"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825500">
              <a:defRPr sz="2000">
                <a:latin typeface="Geomanist"/>
                <a:ea typeface="Geomanist"/>
                <a:cs typeface="Geomanist"/>
                <a:sym typeface="Geomanist"/>
              </a:defRPr>
            </a:lvl1pPr>
          </a:lstStyle>
          <a:p>
            <a:pPr algn="ctr"/>
            <a: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t>Montaje de Estructura de acero</a:t>
            </a:r>
          </a:p>
        </p:txBody>
      </p:sp>
      <p:pic>
        <p:nvPicPr>
          <p:cNvPr id="4" name="Imagen 3">
            <a:extLst>
              <a:ext uri="{FF2B5EF4-FFF2-40B4-BE49-F238E27FC236}">
                <a16:creationId xmlns:a16="http://schemas.microsoft.com/office/drawing/2014/main" id="{C3277643-ED87-6448-9350-0B7653A2CF83}"/>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5" name="Picture 4" descr="C:\Users\mir\Documents\JOBS\ING. SALVADOR CUEVAS\SALA GABINETE FOTOS\IMG_1269.JPG">
            <a:extLst>
              <a:ext uri="{FF2B5EF4-FFF2-40B4-BE49-F238E27FC236}">
                <a16:creationId xmlns:a16="http://schemas.microsoft.com/office/drawing/2014/main" id="{0458B681-016E-2602-9E49-57279BC6D4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666" y="1553170"/>
            <a:ext cx="4627635" cy="345643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15" descr="Un puente junto a una carretera&#10;&#10;Descripción generada automáticamente">
            <a:extLst>
              <a:ext uri="{FF2B5EF4-FFF2-40B4-BE49-F238E27FC236}">
                <a16:creationId xmlns:a16="http://schemas.microsoft.com/office/drawing/2014/main" id="{2CC4930C-0CFE-1DAA-51F3-5F392611FF9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7106876" y="1589602"/>
            <a:ext cx="4560000" cy="3420000"/>
          </a:xfrm>
          <a:prstGeom prst="rect">
            <a:avLst/>
          </a:prstGeom>
        </p:spPr>
      </p:pic>
    </p:spTree>
    <p:extLst>
      <p:ext uri="{BB962C8B-B14F-4D97-AF65-F5344CB8AC3E}">
        <p14:creationId xmlns:p14="http://schemas.microsoft.com/office/powerpoint/2010/main" val="385021019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D4AC9-B178-331C-0D05-CAE65CFB879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D7E332A-30A2-2BEB-4EC5-E032DADA1B8D}"/>
              </a:ext>
            </a:extLst>
          </p:cNvPr>
          <p:cNvSpPr txBox="1"/>
          <p:nvPr/>
        </p:nvSpPr>
        <p:spPr>
          <a:xfrm>
            <a:off x="5067300" y="2009274"/>
            <a:ext cx="5519321"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Estructuras Especiales de Concreto</a:t>
            </a:r>
          </a:p>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10° Semestre</a:t>
            </a:r>
          </a:p>
        </p:txBody>
      </p:sp>
      <p:pic>
        <p:nvPicPr>
          <p:cNvPr id="7" name="Imagen 6">
            <a:extLst>
              <a:ext uri="{FF2B5EF4-FFF2-40B4-BE49-F238E27FC236}">
                <a16:creationId xmlns:a16="http://schemas.microsoft.com/office/drawing/2014/main" id="{BEB7F930-4C2E-70E6-4061-DE49F32509B2}"/>
              </a:ext>
            </a:extLst>
          </p:cNvPr>
          <p:cNvPicPr>
            <a:picLocks noChangeAspect="1"/>
          </p:cNvPicPr>
          <p:nvPr/>
        </p:nvPicPr>
        <p:blipFill>
          <a:blip r:embed="rId2"/>
          <a:stretch>
            <a:fillRect/>
          </a:stretch>
        </p:blipFill>
        <p:spPr>
          <a:xfrm>
            <a:off x="9627291" y="326062"/>
            <a:ext cx="2039585" cy="619160"/>
          </a:xfrm>
          <a:prstGeom prst="rect">
            <a:avLst/>
          </a:prstGeom>
        </p:spPr>
      </p:pic>
    </p:spTree>
    <p:extLst>
      <p:ext uri="{BB962C8B-B14F-4D97-AF65-F5344CB8AC3E}">
        <p14:creationId xmlns:p14="http://schemas.microsoft.com/office/powerpoint/2010/main" val="336558452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2BF84-8D60-0313-2BE4-CCC0224EA285}"/>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F012C5A1-4A4D-085E-F8F5-8E94D33352EA}"/>
              </a:ext>
            </a:extLst>
          </p:cNvPr>
          <p:cNvSpPr txBox="1"/>
          <p:nvPr/>
        </p:nvSpPr>
        <p:spPr>
          <a:xfrm>
            <a:off x="670427" y="240007"/>
            <a:ext cx="826402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Estructuras Especiales de Concreto</a:t>
            </a:r>
            <a:endParaRPr sz="4400">
              <a:solidFill>
                <a:srgbClr val="621131"/>
              </a:solidFill>
              <a:latin typeface="Patria" pitchFamily="2"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217BBE91-6B6E-90BD-8B2E-40676D8D9204}"/>
              </a:ext>
            </a:extLst>
          </p:cNvPr>
          <p:cNvSpPr txBox="1"/>
          <p:nvPr/>
        </p:nvSpPr>
        <p:spPr>
          <a:xfrm>
            <a:off x="409576" y="5283733"/>
            <a:ext cx="11257300"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825500">
              <a:defRPr sz="2000">
                <a:latin typeface="Geomanist"/>
                <a:ea typeface="Geomanist"/>
                <a:cs typeface="Geomanist"/>
                <a:sym typeface="Geomanist"/>
              </a:defRPr>
            </a:lvl1pPr>
          </a:lstStyle>
          <a:p>
            <a:pPr algn="ctr"/>
            <a: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t>Modelos matemáticos</a:t>
            </a:r>
            <a:b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br>
            <a:endPar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endParaRPr>
          </a:p>
          <a:p>
            <a:pPr algn="ctr"/>
            <a:r>
              <a:rPr lang="es-MX">
                <a:latin typeface="Noto Sans" panose="020B0502040504020204" pitchFamily="34" charset="0"/>
                <a:ea typeface="Noto Sans" panose="020B0502040504020204" pitchFamily="34" charset="0"/>
                <a:cs typeface="Noto Sans" panose="020B0502040504020204" pitchFamily="34" charset="0"/>
              </a:rPr>
              <a:t>Estructuras de concreto</a:t>
            </a:r>
            <a:endParaRPr>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n 3">
            <a:extLst>
              <a:ext uri="{FF2B5EF4-FFF2-40B4-BE49-F238E27FC236}">
                <a16:creationId xmlns:a16="http://schemas.microsoft.com/office/drawing/2014/main" id="{5A9F6479-7A6F-3AE1-4A4F-E2F062548E6B}"/>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7" name="Picture 6" descr="A group of people walking in front of a building&#10;&#10;AI-generated content may be incorrect.">
            <a:extLst>
              <a:ext uri="{FF2B5EF4-FFF2-40B4-BE49-F238E27FC236}">
                <a16:creationId xmlns:a16="http://schemas.microsoft.com/office/drawing/2014/main" id="{244B77E8-9FE5-773C-E5F8-721A398E224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315"/>
          <a:stretch>
            <a:fillRect/>
          </a:stretch>
        </p:blipFill>
        <p:spPr>
          <a:xfrm>
            <a:off x="592948" y="1526495"/>
            <a:ext cx="5089393" cy="3438144"/>
          </a:xfrm>
          <a:prstGeom prst="rect">
            <a:avLst/>
          </a:prstGeom>
        </p:spPr>
      </p:pic>
      <p:pic>
        <p:nvPicPr>
          <p:cNvPr id="9" name="Picture 8">
            <a:extLst>
              <a:ext uri="{FF2B5EF4-FFF2-40B4-BE49-F238E27FC236}">
                <a16:creationId xmlns:a16="http://schemas.microsoft.com/office/drawing/2014/main" id="{D82FF868-8B9E-CA51-9F9C-A52EAA0947C5}"/>
              </a:ext>
            </a:extLst>
          </p:cNvPr>
          <p:cNvPicPr>
            <a:picLocks noChangeAspect="1"/>
          </p:cNvPicPr>
          <p:nvPr/>
        </p:nvPicPr>
        <p:blipFill>
          <a:blip r:embed="rId5"/>
          <a:srcRect b="34969"/>
          <a:stretch>
            <a:fillRect/>
          </a:stretch>
        </p:blipFill>
        <p:spPr>
          <a:xfrm>
            <a:off x="6509660" y="1526495"/>
            <a:ext cx="5157216" cy="2235880"/>
          </a:xfrm>
          <a:prstGeom prst="rect">
            <a:avLst/>
          </a:prstGeom>
        </p:spPr>
      </p:pic>
      <p:pic>
        <p:nvPicPr>
          <p:cNvPr id="2" name="Picture 1">
            <a:extLst>
              <a:ext uri="{FF2B5EF4-FFF2-40B4-BE49-F238E27FC236}">
                <a16:creationId xmlns:a16="http://schemas.microsoft.com/office/drawing/2014/main" id="{654F0774-FEF1-9B0B-8FFA-BA01D77569D3}"/>
              </a:ext>
            </a:extLst>
          </p:cNvPr>
          <p:cNvPicPr>
            <a:picLocks noChangeAspect="1"/>
          </p:cNvPicPr>
          <p:nvPr/>
        </p:nvPicPr>
        <p:blipFill>
          <a:blip r:embed="rId5"/>
          <a:srcRect t="67525"/>
          <a:stretch>
            <a:fillRect/>
          </a:stretch>
        </p:blipFill>
        <p:spPr>
          <a:xfrm>
            <a:off x="6509660" y="3964784"/>
            <a:ext cx="5157216" cy="1116539"/>
          </a:xfrm>
          <a:prstGeom prst="rect">
            <a:avLst/>
          </a:prstGeom>
        </p:spPr>
      </p:pic>
    </p:spTree>
    <p:extLst>
      <p:ext uri="{BB962C8B-B14F-4D97-AF65-F5344CB8AC3E}">
        <p14:creationId xmlns:p14="http://schemas.microsoft.com/office/powerpoint/2010/main" val="359003247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1A08A-8F48-2E98-B5A0-47D9C8DA7C7C}"/>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6EB3948C-7C3C-7DB7-7DE1-884A1A82FF4D}"/>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16" name="Picture 15" descr="A group of people in a classroom&#10;&#10;AI-generated content may be incorrect.">
            <a:extLst>
              <a:ext uri="{FF2B5EF4-FFF2-40B4-BE49-F238E27FC236}">
                <a16:creationId xmlns:a16="http://schemas.microsoft.com/office/drawing/2014/main" id="{9AA5F07F-8E0F-F540-BC3F-1C51E3533D8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46358" y="1526091"/>
            <a:ext cx="8899284" cy="5005847"/>
          </a:xfrm>
          <a:prstGeom prst="rect">
            <a:avLst/>
          </a:prstGeom>
        </p:spPr>
      </p:pic>
    </p:spTree>
    <p:extLst>
      <p:ext uri="{BB962C8B-B14F-4D97-AF65-F5344CB8AC3E}">
        <p14:creationId xmlns:p14="http://schemas.microsoft.com/office/powerpoint/2010/main" val="400016801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26A2B-2EA5-3846-3341-15F590A2AD49}"/>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CDBE85AD-F9D0-B523-3DEE-FD1A9A0D42F4}"/>
              </a:ext>
            </a:extLst>
          </p:cNvPr>
          <p:cNvSpPr txBox="1"/>
          <p:nvPr/>
        </p:nvSpPr>
        <p:spPr>
          <a:xfrm>
            <a:off x="670427" y="240007"/>
            <a:ext cx="826402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Estructuras Especiales de Concreto</a:t>
            </a:r>
            <a:endParaRPr sz="4400">
              <a:solidFill>
                <a:srgbClr val="621131"/>
              </a:solidFill>
              <a:latin typeface="Patria" pitchFamily="2"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0F31C953-A5A8-D927-BA09-A2F81B329AE3}"/>
              </a:ext>
            </a:extLst>
          </p:cNvPr>
          <p:cNvSpPr txBox="1"/>
          <p:nvPr/>
        </p:nvSpPr>
        <p:spPr>
          <a:xfrm>
            <a:off x="409576" y="5283733"/>
            <a:ext cx="11257300"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825500">
              <a:defRPr sz="2000">
                <a:latin typeface="Geomanist"/>
                <a:ea typeface="Geomanist"/>
                <a:cs typeface="Geomanist"/>
                <a:sym typeface="Geomanist"/>
              </a:defRPr>
            </a:lvl1pPr>
          </a:lstStyle>
          <a:p>
            <a:pPr algn="ctr"/>
            <a: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t>Modelos matemáticos</a:t>
            </a:r>
            <a:b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br>
            <a:endPar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endParaRPr>
          </a:p>
          <a:p>
            <a:pPr algn="ctr"/>
            <a:r>
              <a:rPr lang="es-MX">
                <a:latin typeface="Noto Sans" panose="020B0502040504020204" pitchFamily="34" charset="0"/>
                <a:ea typeface="Noto Sans" panose="020B0502040504020204" pitchFamily="34" charset="0"/>
                <a:cs typeface="Noto Sans" panose="020B0502040504020204" pitchFamily="34" charset="0"/>
              </a:rPr>
              <a:t>Cubiertas irregulares de concreto</a:t>
            </a:r>
            <a:endParaRPr>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n 3">
            <a:extLst>
              <a:ext uri="{FF2B5EF4-FFF2-40B4-BE49-F238E27FC236}">
                <a16:creationId xmlns:a16="http://schemas.microsoft.com/office/drawing/2014/main" id="{6162B981-906C-00AE-67F7-2DEE9D2F2D33}"/>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11" name="Picture 10" descr="A row of white triangles&#10;&#10;AI-generated content may be incorrect.">
            <a:extLst>
              <a:ext uri="{FF2B5EF4-FFF2-40B4-BE49-F238E27FC236}">
                <a16:creationId xmlns:a16="http://schemas.microsoft.com/office/drawing/2014/main" id="{1559BF2D-5B99-E49F-0518-B8A0E2A8FF5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834" t="3920" r="2247" b="6973"/>
          <a:stretch>
            <a:fillRect/>
          </a:stretch>
        </p:blipFill>
        <p:spPr>
          <a:xfrm>
            <a:off x="488828" y="1900237"/>
            <a:ext cx="5549398" cy="3057526"/>
          </a:xfrm>
          <a:prstGeom prst="rect">
            <a:avLst/>
          </a:prstGeom>
        </p:spPr>
      </p:pic>
      <p:pic>
        <p:nvPicPr>
          <p:cNvPr id="13" name="Picture 12" descr="A close-up of a kite&#10;&#10;AI-generated content may be incorrect.">
            <a:extLst>
              <a:ext uri="{FF2B5EF4-FFF2-40B4-BE49-F238E27FC236}">
                <a16:creationId xmlns:a16="http://schemas.microsoft.com/office/drawing/2014/main" id="{318B6385-8331-2615-8301-06123DE4E23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92" t="616" r="38645" b="3465"/>
          <a:stretch>
            <a:fillRect/>
          </a:stretch>
        </p:blipFill>
        <p:spPr>
          <a:xfrm>
            <a:off x="7334451" y="1653771"/>
            <a:ext cx="4332425" cy="3550458"/>
          </a:xfrm>
          <a:prstGeom prst="rect">
            <a:avLst/>
          </a:prstGeom>
        </p:spPr>
      </p:pic>
    </p:spTree>
    <p:extLst>
      <p:ext uri="{BB962C8B-B14F-4D97-AF65-F5344CB8AC3E}">
        <p14:creationId xmlns:p14="http://schemas.microsoft.com/office/powerpoint/2010/main" val="120295497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54A1A-95F2-F751-F4A9-8B1D9BAE0E33}"/>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F5C15A9A-4D8B-ACFF-7A24-E4F5C00B4DD9}"/>
              </a:ext>
            </a:extLst>
          </p:cNvPr>
          <p:cNvSpPr txBox="1"/>
          <p:nvPr/>
        </p:nvSpPr>
        <p:spPr>
          <a:xfrm>
            <a:off x="670427" y="240007"/>
            <a:ext cx="826402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Estructuras Especiales de Concreto</a:t>
            </a:r>
            <a:endParaRPr sz="4400">
              <a:solidFill>
                <a:srgbClr val="621131"/>
              </a:solidFill>
              <a:latin typeface="Patria" pitchFamily="2"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A0B04DA9-2448-6627-25C2-48BB7A10D99F}"/>
              </a:ext>
            </a:extLst>
          </p:cNvPr>
          <p:cNvSpPr txBox="1"/>
          <p:nvPr/>
        </p:nvSpPr>
        <p:spPr>
          <a:xfrm>
            <a:off x="409576" y="5283733"/>
            <a:ext cx="11257300"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825500">
              <a:defRPr sz="2000">
                <a:latin typeface="Geomanist"/>
                <a:ea typeface="Geomanist"/>
                <a:cs typeface="Geomanist"/>
                <a:sym typeface="Geomanist"/>
              </a:defRPr>
            </a:lvl1pPr>
          </a:lstStyle>
          <a:p>
            <a:pPr algn="ctr"/>
            <a: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t>Colado de cascarón</a:t>
            </a:r>
            <a:b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br>
            <a:endPar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endParaRPr>
          </a:p>
          <a:p>
            <a:pPr algn="ctr"/>
            <a:r>
              <a:rPr lang="es-MX">
                <a:latin typeface="Noto Sans" panose="020B0502040504020204" pitchFamily="34" charset="0"/>
                <a:ea typeface="Noto Sans" panose="020B0502040504020204" pitchFamily="34" charset="0"/>
                <a:cs typeface="Noto Sans" panose="020B0502040504020204" pitchFamily="34" charset="0"/>
              </a:rPr>
              <a:t>Por medio de bombeo</a:t>
            </a:r>
            <a:endParaRPr>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n 3">
            <a:extLst>
              <a:ext uri="{FF2B5EF4-FFF2-40B4-BE49-F238E27FC236}">
                <a16:creationId xmlns:a16="http://schemas.microsoft.com/office/drawing/2014/main" id="{126AADF7-71C3-86E4-8497-04A8594AD28F}"/>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2" name="6 Imagen" descr="S7300160.JPG">
            <a:extLst>
              <a:ext uri="{FF2B5EF4-FFF2-40B4-BE49-F238E27FC236}">
                <a16:creationId xmlns:a16="http://schemas.microsoft.com/office/drawing/2014/main" id="{93F82006-FB93-48F2-8928-161117CED35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670427" y="1545840"/>
            <a:ext cx="4608576" cy="3456432"/>
          </a:xfrm>
          <a:prstGeom prst="rect">
            <a:avLst/>
          </a:prstGeom>
        </p:spPr>
      </p:pic>
      <p:pic>
        <p:nvPicPr>
          <p:cNvPr id="3" name="7 Imagen" descr="S7300173.JPG">
            <a:extLst>
              <a:ext uri="{FF2B5EF4-FFF2-40B4-BE49-F238E27FC236}">
                <a16:creationId xmlns:a16="http://schemas.microsoft.com/office/drawing/2014/main" id="{2605A342-EE22-3F2D-3827-79DDF6DA7360}"/>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7058300" y="1545840"/>
            <a:ext cx="4608576" cy="3456432"/>
          </a:xfrm>
          <a:prstGeom prst="rect">
            <a:avLst/>
          </a:prstGeom>
        </p:spPr>
      </p:pic>
    </p:spTree>
    <p:extLst>
      <p:ext uri="{BB962C8B-B14F-4D97-AF65-F5344CB8AC3E}">
        <p14:creationId xmlns:p14="http://schemas.microsoft.com/office/powerpoint/2010/main" val="4964209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980DE-C676-E717-BEC3-161CEFB19AE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DC140D-4DDD-0973-300E-9750CF6C31A4}"/>
              </a:ext>
            </a:extLst>
          </p:cNvPr>
          <p:cNvSpPr txBox="1"/>
          <p:nvPr/>
        </p:nvSpPr>
        <p:spPr>
          <a:xfrm>
            <a:off x="6255251" y="2009274"/>
            <a:ext cx="4331369"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Concreto Presforzado</a:t>
            </a:r>
          </a:p>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10° Semestre</a:t>
            </a:r>
          </a:p>
        </p:txBody>
      </p:sp>
      <p:pic>
        <p:nvPicPr>
          <p:cNvPr id="7" name="Imagen 6">
            <a:extLst>
              <a:ext uri="{FF2B5EF4-FFF2-40B4-BE49-F238E27FC236}">
                <a16:creationId xmlns:a16="http://schemas.microsoft.com/office/drawing/2014/main" id="{5C762D45-68FF-11D4-7851-75DEE55E2A02}"/>
              </a:ext>
            </a:extLst>
          </p:cNvPr>
          <p:cNvPicPr>
            <a:picLocks noChangeAspect="1"/>
          </p:cNvPicPr>
          <p:nvPr/>
        </p:nvPicPr>
        <p:blipFill>
          <a:blip r:embed="rId2"/>
          <a:stretch>
            <a:fillRect/>
          </a:stretch>
        </p:blipFill>
        <p:spPr>
          <a:xfrm>
            <a:off x="9627291" y="326062"/>
            <a:ext cx="2039585" cy="619160"/>
          </a:xfrm>
          <a:prstGeom prst="rect">
            <a:avLst/>
          </a:prstGeom>
        </p:spPr>
      </p:pic>
    </p:spTree>
    <p:extLst>
      <p:ext uri="{BB962C8B-B14F-4D97-AF65-F5344CB8AC3E}">
        <p14:creationId xmlns:p14="http://schemas.microsoft.com/office/powerpoint/2010/main" val="324747606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4860F-1365-85DC-4243-C98C8D7DDDBA}"/>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415A7898-6E30-6CA9-4BAD-206EFC675BBA}"/>
              </a:ext>
            </a:extLst>
          </p:cNvPr>
          <p:cNvSpPr txBox="1"/>
          <p:nvPr/>
        </p:nvSpPr>
        <p:spPr>
          <a:xfrm>
            <a:off x="670427" y="240007"/>
            <a:ext cx="826402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Concreto Presforzado</a:t>
            </a:r>
            <a:endParaRPr sz="4400">
              <a:solidFill>
                <a:srgbClr val="621131"/>
              </a:solidFill>
              <a:latin typeface="Patria" pitchFamily="2"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F1BC8207-B8A5-41D2-C4ED-2E710751E54F}"/>
              </a:ext>
            </a:extLst>
          </p:cNvPr>
          <p:cNvSpPr txBox="1"/>
          <p:nvPr/>
        </p:nvSpPr>
        <p:spPr>
          <a:xfrm>
            <a:off x="409576" y="5283733"/>
            <a:ext cx="11257300"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825500">
              <a:defRPr sz="2000">
                <a:latin typeface="Geomanist"/>
                <a:ea typeface="Geomanist"/>
                <a:cs typeface="Geomanist"/>
                <a:sym typeface="Geomanist"/>
              </a:defRPr>
            </a:lvl1pPr>
          </a:lstStyle>
          <a:p>
            <a:pPr algn="ctr"/>
            <a: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t>Montaje</a:t>
            </a:r>
          </a:p>
          <a:p>
            <a:pPr algn="ctr"/>
            <a:endPar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endParaRPr>
          </a:p>
          <a:p>
            <a:pPr algn="ctr"/>
            <a:r>
              <a:rPr lang="es-MX">
                <a:latin typeface="Noto Sans" panose="020B0502040504020204" pitchFamily="34" charset="0"/>
                <a:ea typeface="Noto Sans" panose="020B0502040504020204" pitchFamily="34" charset="0"/>
                <a:cs typeface="Noto Sans" panose="020B0502040504020204" pitchFamily="34" charset="0"/>
              </a:rPr>
              <a:t>Elementos prefabricados </a:t>
            </a:r>
            <a:endParaRPr>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n 3">
            <a:extLst>
              <a:ext uri="{FF2B5EF4-FFF2-40B4-BE49-F238E27FC236}">
                <a16:creationId xmlns:a16="http://schemas.microsoft.com/office/drawing/2014/main" id="{A98C5D7F-53B1-EE6E-BEA5-D2C305862FC2}"/>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5122" name="Picture 2" descr="ESTACIONAMIENTOS 25 – Anippac">
            <a:extLst>
              <a:ext uri="{FF2B5EF4-FFF2-40B4-BE49-F238E27FC236}">
                <a16:creationId xmlns:a16="http://schemas.microsoft.com/office/drawing/2014/main" id="{BEA705FA-7AFD-69D1-E315-316FD81530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5123" y="1575920"/>
            <a:ext cx="4633027" cy="34747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Resultado de imagen para CONCRETO PRESFORZADO">
            <a:hlinkClick r:id="rId5"/>
            <a:extLst>
              <a:ext uri="{FF2B5EF4-FFF2-40B4-BE49-F238E27FC236}">
                <a16:creationId xmlns:a16="http://schemas.microsoft.com/office/drawing/2014/main" id="{65251E4A-8406-F495-B7DB-055F34DD8EA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831383" y="1575920"/>
            <a:ext cx="5835493" cy="3474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19043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20EC8-B474-9CF6-2487-3F471E94DBD0}"/>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B42D1130-561C-9E88-CB84-208213DC2060}"/>
              </a:ext>
            </a:extLst>
          </p:cNvPr>
          <p:cNvSpPr txBox="1"/>
          <p:nvPr/>
        </p:nvSpPr>
        <p:spPr>
          <a:xfrm>
            <a:off x="670427" y="240007"/>
            <a:ext cx="826402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Concreto Presforzado</a:t>
            </a:r>
            <a:endParaRPr sz="4400">
              <a:solidFill>
                <a:srgbClr val="621131"/>
              </a:solidFill>
              <a:latin typeface="Patria" pitchFamily="2"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9CDBCC48-0AE9-A786-A09A-904A5580E123}"/>
              </a:ext>
            </a:extLst>
          </p:cNvPr>
          <p:cNvSpPr txBox="1"/>
          <p:nvPr/>
        </p:nvSpPr>
        <p:spPr>
          <a:xfrm>
            <a:off x="409576" y="5283733"/>
            <a:ext cx="11257300"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825500">
              <a:defRPr sz="2000">
                <a:latin typeface="Geomanist"/>
                <a:ea typeface="Geomanist"/>
                <a:cs typeface="Geomanist"/>
                <a:sym typeface="Geomanist"/>
              </a:defRPr>
            </a:lvl1pPr>
          </a:lstStyle>
          <a:p>
            <a:pPr algn="ctr"/>
            <a:r>
              <a:rPr lang="es-MX" b="1" dirty="0">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t>Conexión Trabe-Columna</a:t>
            </a:r>
          </a:p>
          <a:p>
            <a:pPr algn="ctr"/>
            <a:endParaRPr lang="es-MX" b="1" dirty="0">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n 3">
            <a:extLst>
              <a:ext uri="{FF2B5EF4-FFF2-40B4-BE49-F238E27FC236}">
                <a16:creationId xmlns:a16="http://schemas.microsoft.com/office/drawing/2014/main" id="{392A2CE0-6913-163C-F8DF-85C492765F7E}"/>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3" name="Picture 2">
            <a:extLst>
              <a:ext uri="{FF2B5EF4-FFF2-40B4-BE49-F238E27FC236}">
                <a16:creationId xmlns:a16="http://schemas.microsoft.com/office/drawing/2014/main" id="{7537A6CA-72A4-820D-2B5A-05580DF1A5B5}"/>
              </a:ext>
            </a:extLst>
          </p:cNvPr>
          <p:cNvPicPr>
            <a:picLocks noChangeAspect="1"/>
          </p:cNvPicPr>
          <p:nvPr/>
        </p:nvPicPr>
        <p:blipFill>
          <a:blip r:embed="rId3"/>
          <a:stretch>
            <a:fillRect/>
          </a:stretch>
        </p:blipFill>
        <p:spPr>
          <a:xfrm>
            <a:off x="517276" y="2030693"/>
            <a:ext cx="3353685" cy="2796613"/>
          </a:xfrm>
          <a:prstGeom prst="rect">
            <a:avLst/>
          </a:prstGeom>
        </p:spPr>
      </p:pic>
      <p:pic>
        <p:nvPicPr>
          <p:cNvPr id="6" name="Picture 5">
            <a:extLst>
              <a:ext uri="{FF2B5EF4-FFF2-40B4-BE49-F238E27FC236}">
                <a16:creationId xmlns:a16="http://schemas.microsoft.com/office/drawing/2014/main" id="{1F3C3422-B8CA-58DB-447B-D1778CBBFE31}"/>
              </a:ext>
            </a:extLst>
          </p:cNvPr>
          <p:cNvPicPr>
            <a:picLocks noChangeAspect="1"/>
          </p:cNvPicPr>
          <p:nvPr/>
        </p:nvPicPr>
        <p:blipFill>
          <a:blip r:embed="rId4"/>
          <a:stretch>
            <a:fillRect/>
          </a:stretch>
        </p:blipFill>
        <p:spPr>
          <a:xfrm>
            <a:off x="4007628" y="2048980"/>
            <a:ext cx="4176743" cy="2774198"/>
          </a:xfrm>
          <a:prstGeom prst="rect">
            <a:avLst/>
          </a:prstGeom>
        </p:spPr>
      </p:pic>
      <p:pic>
        <p:nvPicPr>
          <p:cNvPr id="8" name="Picture 7">
            <a:extLst>
              <a:ext uri="{FF2B5EF4-FFF2-40B4-BE49-F238E27FC236}">
                <a16:creationId xmlns:a16="http://schemas.microsoft.com/office/drawing/2014/main" id="{A1862E32-FCB5-8139-97A2-4CBB3460EC8A}"/>
              </a:ext>
            </a:extLst>
          </p:cNvPr>
          <p:cNvPicPr>
            <a:picLocks noChangeAspect="1"/>
          </p:cNvPicPr>
          <p:nvPr/>
        </p:nvPicPr>
        <p:blipFill>
          <a:blip r:embed="rId5"/>
          <a:stretch>
            <a:fillRect/>
          </a:stretch>
        </p:blipFill>
        <p:spPr>
          <a:xfrm>
            <a:off x="8321040" y="2048980"/>
            <a:ext cx="3467747" cy="2774198"/>
          </a:xfrm>
          <a:prstGeom prst="rect">
            <a:avLst/>
          </a:prstGeom>
        </p:spPr>
      </p:pic>
    </p:spTree>
    <p:extLst>
      <p:ext uri="{BB962C8B-B14F-4D97-AF65-F5344CB8AC3E}">
        <p14:creationId xmlns:p14="http://schemas.microsoft.com/office/powerpoint/2010/main" val="20172666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991B9-EF61-B743-8EC1-5197E33834F9}"/>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ABB624D2-B064-8FBE-45CA-BE415B5680AE}"/>
              </a:ext>
            </a:extLst>
          </p:cNvPr>
          <p:cNvSpPr txBox="1"/>
          <p:nvPr/>
        </p:nvSpPr>
        <p:spPr>
          <a:xfrm>
            <a:off x="670427" y="240007"/>
            <a:ext cx="826402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Concreto Presforzado</a:t>
            </a:r>
            <a:endParaRPr sz="4400">
              <a:solidFill>
                <a:srgbClr val="621131"/>
              </a:solidFill>
              <a:latin typeface="Patria" pitchFamily="2"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02B3B37A-C4F4-4ED9-E305-56C4AF63D2D3}"/>
              </a:ext>
            </a:extLst>
          </p:cNvPr>
          <p:cNvSpPr txBox="1"/>
          <p:nvPr/>
        </p:nvSpPr>
        <p:spPr>
          <a:xfrm>
            <a:off x="409576" y="5283733"/>
            <a:ext cx="11257300"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825500">
              <a:defRPr sz="2000">
                <a:latin typeface="Geomanist"/>
                <a:ea typeface="Geomanist"/>
                <a:cs typeface="Geomanist"/>
                <a:sym typeface="Geomanist"/>
              </a:defRPr>
            </a:lvl1pPr>
          </a:lstStyle>
          <a:p>
            <a:pPr algn="ctr"/>
            <a: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t>Modelo matemático</a:t>
            </a:r>
          </a:p>
          <a:p>
            <a:pPr algn="ctr"/>
            <a:endPar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endParaRPr>
          </a:p>
          <a:p>
            <a:pPr algn="ctr"/>
            <a:r>
              <a:rPr lang="es-MX">
                <a:latin typeface="Noto Sans" panose="020B0502040504020204" pitchFamily="34" charset="0"/>
                <a:ea typeface="Noto Sans" panose="020B0502040504020204" pitchFamily="34" charset="0"/>
                <a:cs typeface="Noto Sans" panose="020B0502040504020204" pitchFamily="34" charset="0"/>
              </a:rPr>
              <a:t>Elementos prefabricados </a:t>
            </a:r>
            <a:endParaRPr>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n 3">
            <a:extLst>
              <a:ext uri="{FF2B5EF4-FFF2-40B4-BE49-F238E27FC236}">
                <a16:creationId xmlns:a16="http://schemas.microsoft.com/office/drawing/2014/main" id="{393539D9-245F-41C4-7B2B-717D2A0568AF}"/>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10242" name="Picture 2" descr="Prestressing in Detail - Pre-tensioned strands | IDEA StatiCa">
            <a:extLst>
              <a:ext uri="{FF2B5EF4-FFF2-40B4-BE49-F238E27FC236}">
                <a16:creationId xmlns:a16="http://schemas.microsoft.com/office/drawing/2014/main" id="{12E52D02-32FB-9EE0-9AFE-19DB4F20F2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96503" y="1583466"/>
            <a:ext cx="6223402" cy="326728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tructural design of a prestressed I-section (EN) | IDEA StatiCa">
            <a:extLst>
              <a:ext uri="{FF2B5EF4-FFF2-40B4-BE49-F238E27FC236}">
                <a16:creationId xmlns:a16="http://schemas.microsoft.com/office/drawing/2014/main" id="{F26EF9A7-3C55-4306-A2CF-3442871F8F7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7075"/>
          <a:stretch>
            <a:fillRect/>
          </a:stretch>
        </p:blipFill>
        <p:spPr bwMode="auto">
          <a:xfrm>
            <a:off x="6468177" y="1621872"/>
            <a:ext cx="5647142" cy="3190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17597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E631E-BC18-79E6-0EA9-248A64F06AB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AC13A40-DA1A-CD07-085A-5406111C59F6}"/>
              </a:ext>
            </a:extLst>
          </p:cNvPr>
          <p:cNvSpPr txBox="1"/>
          <p:nvPr/>
        </p:nvSpPr>
        <p:spPr>
          <a:xfrm>
            <a:off x="6255251" y="2009274"/>
            <a:ext cx="4331369"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Diseño de Cimentaciones</a:t>
            </a:r>
          </a:p>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10° Semestre</a:t>
            </a:r>
          </a:p>
        </p:txBody>
      </p:sp>
      <p:pic>
        <p:nvPicPr>
          <p:cNvPr id="7" name="Imagen 6">
            <a:extLst>
              <a:ext uri="{FF2B5EF4-FFF2-40B4-BE49-F238E27FC236}">
                <a16:creationId xmlns:a16="http://schemas.microsoft.com/office/drawing/2014/main" id="{1A2BFD89-DC59-5AAB-4CFA-5651C40C4383}"/>
              </a:ext>
            </a:extLst>
          </p:cNvPr>
          <p:cNvPicPr>
            <a:picLocks noChangeAspect="1"/>
          </p:cNvPicPr>
          <p:nvPr/>
        </p:nvPicPr>
        <p:blipFill>
          <a:blip r:embed="rId2"/>
          <a:stretch>
            <a:fillRect/>
          </a:stretch>
        </p:blipFill>
        <p:spPr>
          <a:xfrm>
            <a:off x="9627291" y="326062"/>
            <a:ext cx="2039585" cy="619160"/>
          </a:xfrm>
          <a:prstGeom prst="rect">
            <a:avLst/>
          </a:prstGeom>
        </p:spPr>
      </p:pic>
    </p:spTree>
    <p:extLst>
      <p:ext uri="{BB962C8B-B14F-4D97-AF65-F5344CB8AC3E}">
        <p14:creationId xmlns:p14="http://schemas.microsoft.com/office/powerpoint/2010/main" val="341497909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5FECF-23D7-F490-977B-BAE96204D161}"/>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6DFD7B03-941C-BB05-DFE9-888851196EB1}"/>
              </a:ext>
            </a:extLst>
          </p:cNvPr>
          <p:cNvSpPr txBox="1"/>
          <p:nvPr/>
        </p:nvSpPr>
        <p:spPr>
          <a:xfrm>
            <a:off x="670427" y="240007"/>
            <a:ext cx="826402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Diseño de Cimentaciones</a:t>
            </a:r>
            <a:endParaRPr sz="4400">
              <a:solidFill>
                <a:srgbClr val="621131"/>
              </a:solidFill>
              <a:latin typeface="Patria" pitchFamily="2"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BD564D40-3A4F-B26F-3996-0712DAA3499E}"/>
              </a:ext>
            </a:extLst>
          </p:cNvPr>
          <p:cNvSpPr txBox="1"/>
          <p:nvPr/>
        </p:nvSpPr>
        <p:spPr>
          <a:xfrm>
            <a:off x="409576" y="5283733"/>
            <a:ext cx="11257300"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825500">
              <a:defRPr sz="2000">
                <a:latin typeface="Geomanist"/>
                <a:ea typeface="Geomanist"/>
                <a:cs typeface="Geomanist"/>
                <a:sym typeface="Geomanist"/>
              </a:defRPr>
            </a:lvl1pPr>
          </a:lstStyle>
          <a:p>
            <a:pPr algn="ctr"/>
            <a: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t>Modelo matemático y construcción</a:t>
            </a:r>
          </a:p>
          <a:p>
            <a:pPr algn="ctr"/>
            <a:endPar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endParaRPr>
          </a:p>
          <a:p>
            <a:pPr algn="ctr"/>
            <a:r>
              <a:rPr lang="es-MX">
                <a:latin typeface="Noto Sans" panose="020B0502040504020204" pitchFamily="34" charset="0"/>
                <a:ea typeface="Noto Sans" panose="020B0502040504020204" pitchFamily="34" charset="0"/>
                <a:cs typeface="Noto Sans" panose="020B0502040504020204" pitchFamily="34" charset="0"/>
              </a:rPr>
              <a:t>Cimentación de Escultura</a:t>
            </a:r>
            <a:endParaRPr>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n 3">
            <a:extLst>
              <a:ext uri="{FF2B5EF4-FFF2-40B4-BE49-F238E27FC236}">
                <a16:creationId xmlns:a16="http://schemas.microsoft.com/office/drawing/2014/main" id="{7F9F0C0C-4AC7-B535-6A86-17C89295A66D}"/>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2" name="Imagen 4">
            <a:extLst>
              <a:ext uri="{FF2B5EF4-FFF2-40B4-BE49-F238E27FC236}">
                <a16:creationId xmlns:a16="http://schemas.microsoft.com/office/drawing/2014/main" id="{32B00372-791A-4F49-D351-F0BB7AE6C2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9604" t="30380" r="35138" b="19344"/>
          <a:stretch>
            <a:fillRect/>
          </a:stretch>
        </p:blipFill>
        <p:spPr bwMode="auto">
          <a:xfrm>
            <a:off x="5052057" y="3378664"/>
            <a:ext cx="20669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9">
            <a:extLst>
              <a:ext uri="{FF2B5EF4-FFF2-40B4-BE49-F238E27FC236}">
                <a16:creationId xmlns:a16="http://schemas.microsoft.com/office/drawing/2014/main" id="{589E907B-E6BD-7C0A-A4C0-85660C45381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44885" t="17970" r="37184" b="9503"/>
          <a:stretch>
            <a:fillRect/>
          </a:stretch>
        </p:blipFill>
        <p:spPr bwMode="auto">
          <a:xfrm>
            <a:off x="5569743" y="1532897"/>
            <a:ext cx="1052513"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6" descr="F:\El Vigilante\FOTOS\Vigilante\Vigilante-16.jpg">
            <a:extLst>
              <a:ext uri="{FF2B5EF4-FFF2-40B4-BE49-F238E27FC236}">
                <a16:creationId xmlns:a16="http://schemas.microsoft.com/office/drawing/2014/main" id="{30196AF0-602F-95B3-014F-C9E69C2F933B}"/>
              </a:ext>
            </a:extLst>
          </p:cNvPr>
          <p:cNvPicPr>
            <a:picLocks noChangeAspect="1"/>
          </p:cNvPicPr>
          <p:nvPr/>
        </p:nvPicPr>
        <p:blipFill rotWithShape="1">
          <a:blip r:embed="rId7">
            <a:extLst>
              <a:ext uri="{28A0092B-C50C-407E-A947-70E740481C1C}">
                <a14:useLocalDpi xmlns:a14="http://schemas.microsoft.com/office/drawing/2010/main" val="0"/>
              </a:ext>
            </a:extLst>
          </a:blip>
          <a:srcRect l="44828" r="21172" b="26177"/>
          <a:stretch/>
        </p:blipFill>
        <p:spPr bwMode="auto">
          <a:xfrm>
            <a:off x="670427" y="1579582"/>
            <a:ext cx="3547784" cy="3456432"/>
          </a:xfrm>
          <a:prstGeom prst="rect">
            <a:avLst/>
          </a:prstGeom>
          <a:ln>
            <a:noFill/>
          </a:ln>
          <a:effectLst/>
          <a:extLst>
            <a:ext uri="{53640926-AAD7-44D8-BBD7-CCE9431645EC}">
              <a14:shadowObscured xmlns:a14="http://schemas.microsoft.com/office/drawing/2010/main"/>
            </a:ext>
          </a:extLst>
        </p:spPr>
      </p:pic>
      <p:pic>
        <p:nvPicPr>
          <p:cNvPr id="6" name="Imagen 7" descr="F:\El Vigilante\FOTOS\Vigilante\Vigilante-41.jpg">
            <a:extLst>
              <a:ext uri="{FF2B5EF4-FFF2-40B4-BE49-F238E27FC236}">
                <a16:creationId xmlns:a16="http://schemas.microsoft.com/office/drawing/2014/main" id="{8AA2B774-065A-D9A2-A650-21050F700F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626" r="39226" b="12131"/>
          <a:stretch/>
        </p:blipFill>
        <p:spPr bwMode="auto">
          <a:xfrm>
            <a:off x="8392360" y="1579582"/>
            <a:ext cx="3274516" cy="3456432"/>
          </a:xfrm>
          <a:prstGeom prst="rect">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9961590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0B9F3-CDD5-67F7-F733-DAA92004BE9D}"/>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D8FA0E1A-934A-8F7E-8EB7-A1BC30674EF6}"/>
              </a:ext>
            </a:extLst>
          </p:cNvPr>
          <p:cNvSpPr txBox="1"/>
          <p:nvPr/>
        </p:nvSpPr>
        <p:spPr>
          <a:xfrm>
            <a:off x="670427" y="240007"/>
            <a:ext cx="826402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Diseño de Cimentaciones</a:t>
            </a:r>
            <a:endParaRPr sz="4400">
              <a:solidFill>
                <a:srgbClr val="621131"/>
              </a:solidFill>
              <a:latin typeface="Patria" pitchFamily="2"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C63624AF-505D-6E0E-20BA-CA4EA86595D5}"/>
              </a:ext>
            </a:extLst>
          </p:cNvPr>
          <p:cNvSpPr txBox="1"/>
          <p:nvPr/>
        </p:nvSpPr>
        <p:spPr>
          <a:xfrm>
            <a:off x="409576" y="5283733"/>
            <a:ext cx="11257300"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825500">
              <a:defRPr sz="2000">
                <a:latin typeface="Geomanist"/>
                <a:ea typeface="Geomanist"/>
                <a:cs typeface="Geomanist"/>
                <a:sym typeface="Geomanist"/>
              </a:defRPr>
            </a:lvl1pPr>
          </a:lstStyle>
          <a:p>
            <a:pPr algn="ctr"/>
            <a:r>
              <a:rPr lang="es-MX" b="1" dirty="0">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t>Modelo matemático</a:t>
            </a:r>
          </a:p>
          <a:p>
            <a:pPr algn="ctr"/>
            <a:endParaRPr lang="es-MX" b="1" dirty="0">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n 3">
            <a:extLst>
              <a:ext uri="{FF2B5EF4-FFF2-40B4-BE49-F238E27FC236}">
                <a16:creationId xmlns:a16="http://schemas.microsoft.com/office/drawing/2014/main" id="{8109CBB2-8589-B3A7-CBBF-ABA2016601E2}"/>
              </a:ext>
            </a:extLst>
          </p:cNvPr>
          <p:cNvPicPr>
            <a:picLocks noChangeAspect="1"/>
          </p:cNvPicPr>
          <p:nvPr/>
        </p:nvPicPr>
        <p:blipFill>
          <a:blip r:embed="rId3"/>
          <a:stretch>
            <a:fillRect/>
          </a:stretch>
        </p:blipFill>
        <p:spPr>
          <a:xfrm>
            <a:off x="9627291" y="326062"/>
            <a:ext cx="2039585" cy="619160"/>
          </a:xfrm>
          <a:prstGeom prst="rect">
            <a:avLst/>
          </a:prstGeom>
        </p:spPr>
      </p:pic>
      <p:pic>
        <p:nvPicPr>
          <p:cNvPr id="11266" name="Picture 2" descr="RAM | STAAD | ADINA - Key Features: STAAD Foundation Advanced 2024 -  Communities">
            <a:extLst>
              <a:ext uri="{FF2B5EF4-FFF2-40B4-BE49-F238E27FC236}">
                <a16:creationId xmlns:a16="http://schemas.microsoft.com/office/drawing/2014/main" id="{0457A1AF-4AD0-B94F-9AAE-5352EB57425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7349" t="29959" r="37032" b="6604"/>
          <a:stretch>
            <a:fillRect/>
          </a:stretch>
        </p:blipFill>
        <p:spPr bwMode="auto">
          <a:xfrm>
            <a:off x="670427" y="1579582"/>
            <a:ext cx="3862541" cy="34564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AM | STAAD | ADINA - STAAD Foundation Advanced 2024 (v24.00.01) Release  Notes - Communities">
            <a:extLst>
              <a:ext uri="{FF2B5EF4-FFF2-40B4-BE49-F238E27FC236}">
                <a16:creationId xmlns:a16="http://schemas.microsoft.com/office/drawing/2014/main" id="{2E87C450-2093-A2D7-EA85-41003B4AF93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r="44239"/>
          <a:stretch>
            <a:fillRect/>
          </a:stretch>
        </p:blipFill>
        <p:spPr bwMode="auto">
          <a:xfrm>
            <a:off x="7265695" y="1579582"/>
            <a:ext cx="4255878" cy="345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3709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8407C-89B0-A986-3290-BE9CB4E02F51}"/>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BA13064A-1BF4-DB28-C8DC-915D815A6103}"/>
              </a:ext>
            </a:extLst>
          </p:cNvPr>
          <p:cNvSpPr txBox="1"/>
          <p:nvPr/>
        </p:nvSpPr>
        <p:spPr>
          <a:xfrm>
            <a:off x="670427" y="240007"/>
            <a:ext cx="826402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Diseño de Cimentaciones</a:t>
            </a:r>
            <a:endParaRPr sz="4400">
              <a:solidFill>
                <a:srgbClr val="621131"/>
              </a:solidFill>
              <a:latin typeface="Patria" pitchFamily="2"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B0DFCE12-728C-3EC5-3D8C-3708300DC1B5}"/>
              </a:ext>
            </a:extLst>
          </p:cNvPr>
          <p:cNvSpPr txBox="1"/>
          <p:nvPr/>
        </p:nvSpPr>
        <p:spPr>
          <a:xfrm>
            <a:off x="467350" y="5343362"/>
            <a:ext cx="11257300"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825500">
              <a:defRPr sz="2000">
                <a:latin typeface="Geomanist"/>
                <a:ea typeface="Geomanist"/>
                <a:cs typeface="Geomanist"/>
                <a:sym typeface="Geomanist"/>
              </a:defRPr>
            </a:lvl1pPr>
          </a:lstStyle>
          <a:p>
            <a:pPr algn="ctr"/>
            <a:r>
              <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rPr>
              <a:t>Habilitado de acero de refuerzo</a:t>
            </a:r>
          </a:p>
          <a:p>
            <a:pPr algn="ctr"/>
            <a:endParaRPr lang="es-MX" b="1">
              <a:effectLst>
                <a:outerShdw blurRad="38100" dist="38100" dir="2700000" algn="tl">
                  <a:srgbClr val="000000">
                    <a:alpha val="43137"/>
                  </a:srgbClr>
                </a:outerShdw>
              </a:effectLst>
              <a:latin typeface="Noto Sans" panose="020B0502040504020204" pitchFamily="34" charset="0"/>
              <a:ea typeface="Noto Sans" panose="020B0502040504020204" pitchFamily="34" charset="0"/>
              <a:cs typeface="Noto Sans" panose="020B0502040504020204" pitchFamily="34" charset="0"/>
            </a:endParaRPr>
          </a:p>
          <a:p>
            <a:pPr algn="ctr"/>
            <a:r>
              <a:rPr lang="es-MX">
                <a:latin typeface="Noto Sans" panose="020B0502040504020204" pitchFamily="34" charset="0"/>
                <a:ea typeface="Noto Sans" panose="020B0502040504020204" pitchFamily="34" charset="0"/>
                <a:cs typeface="Noto Sans" panose="020B0502040504020204" pitchFamily="34" charset="0"/>
              </a:rPr>
              <a:t>Cimentación</a:t>
            </a:r>
            <a:endParaRPr>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n 3">
            <a:extLst>
              <a:ext uri="{FF2B5EF4-FFF2-40B4-BE49-F238E27FC236}">
                <a16:creationId xmlns:a16="http://schemas.microsoft.com/office/drawing/2014/main" id="{6C132E0B-99B4-41A5-0CD8-29944031ADF6}"/>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7" name="Picture 2" descr="C:\Users\mir\Documents\JOBS\ING. SALVADOR CUEVAS\SALA GABINETE FOTOS\IMG_1100.JPG">
            <a:extLst>
              <a:ext uri="{FF2B5EF4-FFF2-40B4-BE49-F238E27FC236}">
                <a16:creationId xmlns:a16="http://schemas.microsoft.com/office/drawing/2014/main" id="{CD24DA09-CF59-9552-17E3-5D45DBB3319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7644" r="5552" b="11893"/>
          <a:stretch/>
        </p:blipFill>
        <p:spPr bwMode="auto">
          <a:xfrm>
            <a:off x="670427" y="1700784"/>
            <a:ext cx="3030354" cy="345643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16" descr="Personas en una jaula&#10;&#10;Descripción generada automáticamente con confianza baja">
            <a:extLst>
              <a:ext uri="{FF2B5EF4-FFF2-40B4-BE49-F238E27FC236}">
                <a16:creationId xmlns:a16="http://schemas.microsoft.com/office/drawing/2014/main" id="{28AB94A9-85E0-F600-8AF4-D0635AAB7C8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Lst>
          </a:blip>
          <a:stretch>
            <a:fillRect/>
          </a:stretch>
        </p:blipFill>
        <p:spPr>
          <a:xfrm>
            <a:off x="6831850" y="1700784"/>
            <a:ext cx="4608576" cy="3456432"/>
          </a:xfrm>
          <a:prstGeom prst="rect">
            <a:avLst/>
          </a:prstGeom>
        </p:spPr>
      </p:pic>
    </p:spTree>
    <p:extLst>
      <p:ext uri="{BB962C8B-B14F-4D97-AF65-F5344CB8AC3E}">
        <p14:creationId xmlns:p14="http://schemas.microsoft.com/office/powerpoint/2010/main" val="35735416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EFB17-EE13-0F55-8D45-3E410671D71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F862BDB-8D1E-9E67-40A9-7928C3B2D837}"/>
              </a:ext>
            </a:extLst>
          </p:cNvPr>
          <p:cNvSpPr txBox="1"/>
          <p:nvPr/>
        </p:nvSpPr>
        <p:spPr>
          <a:xfrm>
            <a:off x="6255251" y="2009274"/>
            <a:ext cx="4331369"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Presentación</a:t>
            </a:r>
          </a:p>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Unidades de Aprendizaje</a:t>
            </a:r>
          </a:p>
        </p:txBody>
      </p:sp>
      <p:pic>
        <p:nvPicPr>
          <p:cNvPr id="7" name="Imagen 6">
            <a:extLst>
              <a:ext uri="{FF2B5EF4-FFF2-40B4-BE49-F238E27FC236}">
                <a16:creationId xmlns:a16="http://schemas.microsoft.com/office/drawing/2014/main" id="{7B2EB2FC-51EE-EC50-0082-F694F4586C33}"/>
              </a:ext>
            </a:extLst>
          </p:cNvPr>
          <p:cNvPicPr>
            <a:picLocks noChangeAspect="1"/>
          </p:cNvPicPr>
          <p:nvPr/>
        </p:nvPicPr>
        <p:blipFill>
          <a:blip r:embed="rId2"/>
          <a:stretch>
            <a:fillRect/>
          </a:stretch>
        </p:blipFill>
        <p:spPr>
          <a:xfrm>
            <a:off x="9627291" y="326062"/>
            <a:ext cx="2039585" cy="619160"/>
          </a:xfrm>
          <a:prstGeom prst="rect">
            <a:avLst/>
          </a:prstGeom>
        </p:spPr>
      </p:pic>
    </p:spTree>
    <p:extLst>
      <p:ext uri="{BB962C8B-B14F-4D97-AF65-F5344CB8AC3E}">
        <p14:creationId xmlns:p14="http://schemas.microsoft.com/office/powerpoint/2010/main" val="223870510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53F5B-48ED-1755-9C78-517127C83241}"/>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B16A4B32-319C-737C-98B4-4196281390D7}"/>
              </a:ext>
            </a:extLst>
          </p:cNvPr>
          <p:cNvSpPr txBox="1"/>
          <p:nvPr/>
        </p:nvSpPr>
        <p:spPr>
          <a:xfrm>
            <a:off x="670427" y="240007"/>
            <a:ext cx="7108829" cy="7694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Unidades de Aprendizaje</a:t>
            </a:r>
            <a:endParaRPr sz="4400">
              <a:solidFill>
                <a:srgbClr val="621131"/>
              </a:solidFill>
              <a:latin typeface="Patria" pitchFamily="2" charset="0"/>
            </a:endParaRPr>
          </a:p>
        </p:txBody>
      </p:sp>
      <p:pic>
        <p:nvPicPr>
          <p:cNvPr id="4" name="Imagen 3">
            <a:extLst>
              <a:ext uri="{FF2B5EF4-FFF2-40B4-BE49-F238E27FC236}">
                <a16:creationId xmlns:a16="http://schemas.microsoft.com/office/drawing/2014/main" id="{5CA4273B-F08E-6200-1532-486C5476BBFA}"/>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7" name="Imagen 6">
            <a:extLst>
              <a:ext uri="{FF2B5EF4-FFF2-40B4-BE49-F238E27FC236}">
                <a16:creationId xmlns:a16="http://schemas.microsoft.com/office/drawing/2014/main" id="{2865AD2A-B276-12A1-96DF-988A026FC7E2}"/>
              </a:ext>
            </a:extLst>
          </p:cNvPr>
          <p:cNvPicPr>
            <a:picLocks noChangeAspect="1"/>
          </p:cNvPicPr>
          <p:nvPr/>
        </p:nvPicPr>
        <p:blipFill>
          <a:blip r:embed="rId3"/>
          <a:srcRect t="3500"/>
          <a:stretch>
            <a:fillRect/>
          </a:stretch>
        </p:blipFill>
        <p:spPr>
          <a:xfrm>
            <a:off x="2100287" y="1407358"/>
            <a:ext cx="7991426" cy="5271595"/>
          </a:xfrm>
          <a:prstGeom prst="rect">
            <a:avLst/>
          </a:prstGeom>
        </p:spPr>
      </p:pic>
    </p:spTree>
    <p:extLst>
      <p:ext uri="{BB962C8B-B14F-4D97-AF65-F5344CB8AC3E}">
        <p14:creationId xmlns:p14="http://schemas.microsoft.com/office/powerpoint/2010/main" val="32805391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19C1B-B43C-FF41-673A-4C6B772B1C23}"/>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77B6DA24-7CF6-7904-0FC2-AEB86258C94C}"/>
              </a:ext>
            </a:extLst>
          </p:cNvPr>
          <p:cNvSpPr txBox="1"/>
          <p:nvPr/>
        </p:nvSpPr>
        <p:spPr>
          <a:xfrm>
            <a:off x="670427" y="240007"/>
            <a:ext cx="710882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a:solidFill>
                  <a:srgbClr val="621131"/>
                </a:solidFill>
                <a:latin typeface="Patria" pitchFamily="2" charset="0"/>
              </a:rPr>
              <a:t>Software Educativo</a:t>
            </a:r>
            <a:endParaRPr sz="4400">
              <a:solidFill>
                <a:srgbClr val="621131"/>
              </a:solidFill>
              <a:latin typeface="Patria" pitchFamily="2" charset="0"/>
            </a:endParaRPr>
          </a:p>
        </p:txBody>
      </p:sp>
      <p:pic>
        <p:nvPicPr>
          <p:cNvPr id="4" name="Imagen 3">
            <a:extLst>
              <a:ext uri="{FF2B5EF4-FFF2-40B4-BE49-F238E27FC236}">
                <a16:creationId xmlns:a16="http://schemas.microsoft.com/office/drawing/2014/main" id="{D2E0F0E1-C7EF-87E6-47B1-296EE1ED5676}"/>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1026" name="Picture 2" descr="Bentley Systems - NXT DEV">
            <a:extLst>
              <a:ext uri="{FF2B5EF4-FFF2-40B4-BE49-F238E27FC236}">
                <a16:creationId xmlns:a16="http://schemas.microsoft.com/office/drawing/2014/main" id="{E114D7B9-0E8C-B407-06E4-3C13A4239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222" y="1909244"/>
            <a:ext cx="2876308" cy="9783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todesk, Inc. | Ansys Technology Partner">
            <a:extLst>
              <a:ext uri="{FF2B5EF4-FFF2-40B4-BE49-F238E27FC236}">
                <a16:creationId xmlns:a16="http://schemas.microsoft.com/office/drawing/2014/main" id="{BE528BB4-2E93-FA35-505A-942AF4D944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667" b="40900"/>
          <a:stretch>
            <a:fillRect/>
          </a:stretch>
        </p:blipFill>
        <p:spPr bwMode="auto">
          <a:xfrm>
            <a:off x="6010604" y="2887580"/>
            <a:ext cx="4764505" cy="6172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binar - Idea Statica - Learn Grasshopper">
            <a:extLst>
              <a:ext uri="{FF2B5EF4-FFF2-40B4-BE49-F238E27FC236}">
                <a16:creationId xmlns:a16="http://schemas.microsoft.com/office/drawing/2014/main" id="{6366BA86-BD3B-F0BD-9B28-8CEE00531F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3916" y="4688313"/>
            <a:ext cx="3563078" cy="12178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SI Products - ACE-Hellas S.A.">
            <a:extLst>
              <a:ext uri="{FF2B5EF4-FFF2-40B4-BE49-F238E27FC236}">
                <a16:creationId xmlns:a16="http://schemas.microsoft.com/office/drawing/2014/main" id="{2ADF7597-3B74-F160-176D-9579F6A04E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9029" y="2913254"/>
            <a:ext cx="1788694" cy="17886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ekla Structures | IDEA StatiCa">
            <a:extLst>
              <a:ext uri="{FF2B5EF4-FFF2-40B4-BE49-F238E27FC236}">
                <a16:creationId xmlns:a16="http://schemas.microsoft.com/office/drawing/2014/main" id="{28AC7649-B263-0BBD-40BE-2127181978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4279" y="3792504"/>
            <a:ext cx="2416918" cy="155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0584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38555-482B-10C8-ED61-93C5C310155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E7E05B0-6AA0-3C40-2219-850C679CFBAF}"/>
              </a:ext>
            </a:extLst>
          </p:cNvPr>
          <p:cNvSpPr txBox="1"/>
          <p:nvPr/>
        </p:nvSpPr>
        <p:spPr>
          <a:xfrm>
            <a:off x="6255251" y="2009274"/>
            <a:ext cx="4331369"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Presentación</a:t>
            </a:r>
          </a:p>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Colegio de profesores</a:t>
            </a:r>
          </a:p>
        </p:txBody>
      </p:sp>
      <p:pic>
        <p:nvPicPr>
          <p:cNvPr id="7" name="Imagen 6">
            <a:extLst>
              <a:ext uri="{FF2B5EF4-FFF2-40B4-BE49-F238E27FC236}">
                <a16:creationId xmlns:a16="http://schemas.microsoft.com/office/drawing/2014/main" id="{47BA92AF-A53B-FEE6-5BA4-067C725EBBA1}"/>
              </a:ext>
            </a:extLst>
          </p:cNvPr>
          <p:cNvPicPr>
            <a:picLocks noChangeAspect="1"/>
          </p:cNvPicPr>
          <p:nvPr/>
        </p:nvPicPr>
        <p:blipFill>
          <a:blip r:embed="rId2"/>
          <a:stretch>
            <a:fillRect/>
          </a:stretch>
        </p:blipFill>
        <p:spPr>
          <a:xfrm>
            <a:off x="9627291" y="326062"/>
            <a:ext cx="2039585" cy="619160"/>
          </a:xfrm>
          <a:prstGeom prst="rect">
            <a:avLst/>
          </a:prstGeom>
        </p:spPr>
      </p:pic>
    </p:spTree>
    <p:extLst>
      <p:ext uri="{BB962C8B-B14F-4D97-AF65-F5344CB8AC3E}">
        <p14:creationId xmlns:p14="http://schemas.microsoft.com/office/powerpoint/2010/main" val="250131786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B6556-79FD-94E9-0A9E-E6EE47087809}"/>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C064B220-FC7F-E46E-3E5C-E090DFF438B4}"/>
              </a:ext>
            </a:extLst>
          </p:cNvPr>
          <p:cNvSpPr txBox="1"/>
          <p:nvPr/>
        </p:nvSpPr>
        <p:spPr>
          <a:xfrm>
            <a:off x="670427" y="240007"/>
            <a:ext cx="710882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dirty="0">
                <a:solidFill>
                  <a:srgbClr val="621131"/>
                </a:solidFill>
                <a:latin typeface="Patria" pitchFamily="2" charset="0"/>
              </a:rPr>
              <a:t>Colegio de Profesores</a:t>
            </a:r>
            <a:endParaRPr sz="4400" dirty="0">
              <a:solidFill>
                <a:srgbClr val="621131"/>
              </a:solidFill>
              <a:latin typeface="Patria" pitchFamily="2" charset="0"/>
            </a:endParaRPr>
          </a:p>
        </p:txBody>
      </p:sp>
      <p:pic>
        <p:nvPicPr>
          <p:cNvPr id="4" name="Imagen 3">
            <a:extLst>
              <a:ext uri="{FF2B5EF4-FFF2-40B4-BE49-F238E27FC236}">
                <a16:creationId xmlns:a16="http://schemas.microsoft.com/office/drawing/2014/main" id="{91624884-F8B8-49CA-CC82-43B7E4F85037}"/>
              </a:ext>
            </a:extLst>
          </p:cNvPr>
          <p:cNvPicPr>
            <a:picLocks noChangeAspect="1"/>
          </p:cNvPicPr>
          <p:nvPr/>
        </p:nvPicPr>
        <p:blipFill>
          <a:blip r:embed="rId2"/>
          <a:stretch>
            <a:fillRect/>
          </a:stretch>
        </p:blipFill>
        <p:spPr>
          <a:xfrm>
            <a:off x="9627291" y="326062"/>
            <a:ext cx="2039585" cy="619160"/>
          </a:xfrm>
          <a:prstGeom prst="rect">
            <a:avLst/>
          </a:prstGeom>
        </p:spPr>
      </p:pic>
      <p:pic>
        <p:nvPicPr>
          <p:cNvPr id="2" name="Marcador de posición de imagen 27">
            <a:extLst>
              <a:ext uri="{FF2B5EF4-FFF2-40B4-BE49-F238E27FC236}">
                <a16:creationId xmlns:a16="http://schemas.microsoft.com/office/drawing/2014/main" id="{10D7B446-4830-437D-90F2-78FF39F842A8}"/>
              </a:ext>
            </a:extLst>
          </p:cNvPr>
          <p:cNvPicPr>
            <a:picLocks noGrp="1" noChangeAspect="1"/>
          </p:cNvPicPr>
          <p:nvPr/>
        </p:nvPicPr>
        <p:blipFill>
          <a:blip r:embed="rId3"/>
          <a:srcRect/>
          <a:stretch/>
        </p:blipFill>
        <p:spPr>
          <a:xfrm>
            <a:off x="434214" y="2030394"/>
            <a:ext cx="2286000" cy="1827431"/>
          </a:xfrm>
          <a:prstGeom prst="rect">
            <a:avLst/>
          </a:prstGeom>
        </p:spPr>
      </p:pic>
      <p:sp>
        <p:nvSpPr>
          <p:cNvPr id="3" name="TextBox 2">
            <a:extLst>
              <a:ext uri="{FF2B5EF4-FFF2-40B4-BE49-F238E27FC236}">
                <a16:creationId xmlns:a16="http://schemas.microsoft.com/office/drawing/2014/main" id="{A7908C1B-4D65-4DD1-1A7F-2179703E621B}"/>
              </a:ext>
            </a:extLst>
          </p:cNvPr>
          <p:cNvSpPr txBox="1"/>
          <p:nvPr/>
        </p:nvSpPr>
        <p:spPr>
          <a:xfrm>
            <a:off x="3228975" y="2419350"/>
            <a:ext cx="2592706"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1800" b="1" i="0" u="none" strike="noStrike" cap="none" spc="0" normalizeH="0" baseline="0" dirty="0">
                <a:ln>
                  <a:noFill/>
                </a:ln>
                <a:solidFill>
                  <a:srgbClr val="000000"/>
                </a:solidFill>
                <a:effectLst/>
                <a:uFillTx/>
                <a:latin typeface="Patria"/>
                <a:sym typeface="Calibri"/>
              </a:rPr>
              <a:t>Ing. Carlos Magdaleno Domínguez</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s-MX" sz="1800" b="0" i="0" u="none" strike="noStrike" cap="none" spc="0" normalizeH="0" baseline="0" dirty="0">
                <a:ln>
                  <a:noFill/>
                </a:ln>
                <a:solidFill>
                  <a:srgbClr val="000000"/>
                </a:solidFill>
                <a:effectLst/>
                <a:uFillTx/>
                <a:latin typeface="Patria"/>
                <a:sym typeface="Calibri"/>
              </a:rPr>
              <a:t>Ingeniería Sísmica</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s-MX" sz="1800" b="0" i="0" u="none" strike="noStrike" cap="none" spc="0" normalizeH="0" baseline="0" dirty="0">
                <a:ln>
                  <a:noFill/>
                </a:ln>
                <a:solidFill>
                  <a:srgbClr val="000000"/>
                </a:solidFill>
                <a:effectLst/>
                <a:uFillTx/>
                <a:latin typeface="Patria"/>
                <a:sym typeface="Calibri"/>
              </a:rPr>
              <a:t>Cimentaciones</a:t>
            </a:r>
            <a:endParaRPr kumimoji="0" lang="en-US" sz="1800" b="0" i="0" u="none" strike="noStrike" cap="none" spc="0" normalizeH="0" baseline="0" dirty="0">
              <a:ln>
                <a:noFill/>
              </a:ln>
              <a:solidFill>
                <a:srgbClr val="000000"/>
              </a:solidFill>
              <a:effectLst/>
              <a:uFillTx/>
              <a:latin typeface="Patria"/>
              <a:sym typeface="Calibri"/>
            </a:endParaRPr>
          </a:p>
        </p:txBody>
      </p:sp>
      <p:pic>
        <p:nvPicPr>
          <p:cNvPr id="5" name="Marcador de posición de imagen 25">
            <a:extLst>
              <a:ext uri="{FF2B5EF4-FFF2-40B4-BE49-F238E27FC236}">
                <a16:creationId xmlns:a16="http://schemas.microsoft.com/office/drawing/2014/main" id="{9398EEE1-4EBD-F569-EA86-9F5A84E6D39A}"/>
              </a:ext>
            </a:extLst>
          </p:cNvPr>
          <p:cNvPicPr>
            <a:picLocks noChangeAspect="1"/>
          </p:cNvPicPr>
          <p:nvPr/>
        </p:nvPicPr>
        <p:blipFill>
          <a:blip r:embed="rId4"/>
          <a:srcRect/>
          <a:stretch/>
        </p:blipFill>
        <p:spPr>
          <a:xfrm>
            <a:off x="434214" y="4334088"/>
            <a:ext cx="2286000" cy="1827431"/>
          </a:xfrm>
          <a:prstGeom prst="rect">
            <a:avLst/>
          </a:prstGeom>
        </p:spPr>
      </p:pic>
      <p:sp>
        <p:nvSpPr>
          <p:cNvPr id="6" name="TextBox 5">
            <a:extLst>
              <a:ext uri="{FF2B5EF4-FFF2-40B4-BE49-F238E27FC236}">
                <a16:creationId xmlns:a16="http://schemas.microsoft.com/office/drawing/2014/main" id="{5E16B547-219C-62FB-C992-12DFDAA0F3DA}"/>
              </a:ext>
            </a:extLst>
          </p:cNvPr>
          <p:cNvSpPr txBox="1"/>
          <p:nvPr/>
        </p:nvSpPr>
        <p:spPr>
          <a:xfrm>
            <a:off x="3075620" y="4509140"/>
            <a:ext cx="2592706"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s-MX" sz="1800" b="1" i="0" u="none" strike="noStrike" cap="none" spc="0" normalizeH="0" baseline="0" dirty="0">
                <a:ln>
                  <a:noFill/>
                </a:ln>
                <a:solidFill>
                  <a:srgbClr val="000000"/>
                </a:solidFill>
                <a:effectLst/>
                <a:uFillTx/>
                <a:latin typeface="Patria"/>
                <a:sym typeface="Calibri"/>
              </a:rPr>
              <a:t>Ing. José Eduardo Gutiérrez Martínez</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s-MX" sz="1800" b="0" i="0" u="none" strike="noStrike" cap="none" spc="0" normalizeH="0" baseline="0" dirty="0">
                <a:ln>
                  <a:noFill/>
                </a:ln>
                <a:solidFill>
                  <a:srgbClr val="000000"/>
                </a:solidFill>
                <a:effectLst/>
                <a:uFillTx/>
                <a:latin typeface="Patria"/>
                <a:sym typeface="Calibri"/>
              </a:rPr>
              <a:t>Ingeniería Sísmica</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s-MX" sz="1800" b="0" i="0" u="none" strike="noStrike" cap="none" spc="0" normalizeH="0" baseline="0" dirty="0">
                <a:ln>
                  <a:noFill/>
                </a:ln>
                <a:solidFill>
                  <a:srgbClr val="000000"/>
                </a:solidFill>
                <a:effectLst/>
                <a:uFillTx/>
                <a:latin typeface="Patria"/>
                <a:sym typeface="Calibri"/>
              </a:rPr>
              <a:t>Estructuras Especiales de Concreto</a:t>
            </a:r>
            <a:endParaRPr kumimoji="0" lang="en-US" sz="1800" b="0" i="0" u="none" strike="noStrike" cap="none" spc="0" normalizeH="0" baseline="0" dirty="0">
              <a:ln>
                <a:noFill/>
              </a:ln>
              <a:solidFill>
                <a:srgbClr val="000000"/>
              </a:solidFill>
              <a:effectLst/>
              <a:uFillTx/>
              <a:latin typeface="Patria"/>
              <a:sym typeface="Calibri"/>
            </a:endParaRPr>
          </a:p>
        </p:txBody>
      </p:sp>
      <p:pic>
        <p:nvPicPr>
          <p:cNvPr id="7" name="Marcador de posición de imagen 29">
            <a:extLst>
              <a:ext uri="{FF2B5EF4-FFF2-40B4-BE49-F238E27FC236}">
                <a16:creationId xmlns:a16="http://schemas.microsoft.com/office/drawing/2014/main" id="{432C9A70-9A34-F03E-B2FD-E0298D55F15F}"/>
              </a:ext>
            </a:extLst>
          </p:cNvPr>
          <p:cNvPicPr>
            <a:picLocks noChangeAspect="1"/>
          </p:cNvPicPr>
          <p:nvPr/>
        </p:nvPicPr>
        <p:blipFill>
          <a:blip r:embed="rId5"/>
          <a:srcRect/>
          <a:stretch/>
        </p:blipFill>
        <p:spPr>
          <a:xfrm>
            <a:off x="6677027" y="2030390"/>
            <a:ext cx="2286000" cy="1827435"/>
          </a:xfrm>
          <a:prstGeom prst="rect">
            <a:avLst/>
          </a:prstGeom>
        </p:spPr>
      </p:pic>
      <p:sp>
        <p:nvSpPr>
          <p:cNvPr id="8" name="TextBox 7">
            <a:extLst>
              <a:ext uri="{FF2B5EF4-FFF2-40B4-BE49-F238E27FC236}">
                <a16:creationId xmlns:a16="http://schemas.microsoft.com/office/drawing/2014/main" id="{1C98AFFE-A136-B1A0-5952-9BFBE8CF55A3}"/>
              </a:ext>
            </a:extLst>
          </p:cNvPr>
          <p:cNvSpPr txBox="1"/>
          <p:nvPr/>
        </p:nvSpPr>
        <p:spPr>
          <a:xfrm>
            <a:off x="9318433" y="2280850"/>
            <a:ext cx="2592706"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s-MX" sz="1800" b="1" i="0" u="none" strike="noStrike" cap="none" spc="0" normalizeH="0" baseline="0" dirty="0">
                <a:ln>
                  <a:noFill/>
                </a:ln>
                <a:solidFill>
                  <a:srgbClr val="000000"/>
                </a:solidFill>
                <a:effectLst/>
                <a:uFillTx/>
                <a:latin typeface="Patria"/>
                <a:sym typeface="Calibri"/>
              </a:rPr>
              <a:t>M. </a:t>
            </a:r>
            <a:r>
              <a:rPr lang="es-MX" b="1" dirty="0">
                <a:latin typeface="Patria"/>
              </a:rPr>
              <a:t>en I. Alfredo Antonio Páez Robles</a:t>
            </a:r>
            <a:endParaRPr kumimoji="0" lang="es-MX" sz="1800" b="1" i="0" u="none" strike="noStrike" cap="none" spc="0" normalizeH="0" baseline="0" dirty="0">
              <a:ln>
                <a:noFill/>
              </a:ln>
              <a:solidFill>
                <a:srgbClr val="000000"/>
              </a:solidFill>
              <a:effectLst/>
              <a:uFillTx/>
              <a:latin typeface="Patria"/>
              <a:sym typeface="Calibri"/>
            </a:endParaRP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s-MX" sz="1800" b="0" i="0" u="none" strike="noStrike" cap="none" spc="0" normalizeH="0" baseline="0" dirty="0">
                <a:ln>
                  <a:noFill/>
                </a:ln>
                <a:solidFill>
                  <a:srgbClr val="000000"/>
                </a:solidFill>
                <a:effectLst/>
                <a:uFillTx/>
                <a:latin typeface="Patria"/>
                <a:sym typeface="Calibri"/>
              </a:rPr>
              <a:t>Ingeniería Sísmica</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s-MX" sz="1800" b="0" i="0" u="none" strike="noStrike" cap="none" spc="0" normalizeH="0" baseline="0" dirty="0">
                <a:ln>
                  <a:noFill/>
                </a:ln>
                <a:solidFill>
                  <a:srgbClr val="000000"/>
                </a:solidFill>
                <a:effectLst/>
                <a:uFillTx/>
                <a:latin typeface="Patria"/>
                <a:sym typeface="Calibri"/>
              </a:rPr>
              <a:t>Concreto Presforzado</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s-MX" sz="1800" b="0" i="0" u="none" strike="noStrike" cap="none" spc="0" normalizeH="0" baseline="0" dirty="0">
                <a:ln>
                  <a:noFill/>
                </a:ln>
                <a:solidFill>
                  <a:srgbClr val="000000"/>
                </a:solidFill>
                <a:effectLst/>
                <a:uFillTx/>
                <a:latin typeface="Patria"/>
                <a:sym typeface="Calibri"/>
              </a:rPr>
              <a:t>Cimentaciones</a:t>
            </a:r>
            <a:endParaRPr kumimoji="0" lang="en-US" sz="1800" b="0" i="0" u="none" strike="noStrike" cap="none" spc="0" normalizeH="0" baseline="0" dirty="0">
              <a:ln>
                <a:noFill/>
              </a:ln>
              <a:solidFill>
                <a:srgbClr val="000000"/>
              </a:solidFill>
              <a:effectLst/>
              <a:uFillTx/>
              <a:latin typeface="Patria"/>
              <a:sym typeface="Calibri"/>
            </a:endParaRPr>
          </a:p>
        </p:txBody>
      </p:sp>
      <p:pic>
        <p:nvPicPr>
          <p:cNvPr id="10" name="Marcador de posición de imagen 23">
            <a:extLst>
              <a:ext uri="{FF2B5EF4-FFF2-40B4-BE49-F238E27FC236}">
                <a16:creationId xmlns:a16="http://schemas.microsoft.com/office/drawing/2014/main" id="{CFF511AD-2393-437C-E6A2-2AC562347D53}"/>
              </a:ext>
            </a:extLst>
          </p:cNvPr>
          <p:cNvPicPr>
            <a:picLocks noChangeAspect="1"/>
          </p:cNvPicPr>
          <p:nvPr/>
        </p:nvPicPr>
        <p:blipFill>
          <a:blip r:embed="rId6"/>
          <a:srcRect/>
          <a:stretch/>
        </p:blipFill>
        <p:spPr>
          <a:xfrm>
            <a:off x="6677027" y="4334088"/>
            <a:ext cx="2286000" cy="1827431"/>
          </a:xfrm>
          <a:prstGeom prst="rect">
            <a:avLst/>
          </a:prstGeom>
        </p:spPr>
      </p:pic>
      <p:sp>
        <p:nvSpPr>
          <p:cNvPr id="12" name="TextBox 11">
            <a:extLst>
              <a:ext uri="{FF2B5EF4-FFF2-40B4-BE49-F238E27FC236}">
                <a16:creationId xmlns:a16="http://schemas.microsoft.com/office/drawing/2014/main" id="{08302153-A491-2B6D-7797-AB8554CEEED3}"/>
              </a:ext>
            </a:extLst>
          </p:cNvPr>
          <p:cNvSpPr txBox="1"/>
          <p:nvPr/>
        </p:nvSpPr>
        <p:spPr>
          <a:xfrm>
            <a:off x="9318433" y="4632139"/>
            <a:ext cx="259270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1800" b="1" i="0" u="none" strike="noStrike" cap="none" spc="0" normalizeH="0" baseline="0" dirty="0">
                <a:ln>
                  <a:noFill/>
                </a:ln>
                <a:solidFill>
                  <a:srgbClr val="000000"/>
                </a:solidFill>
                <a:effectLst/>
                <a:uFillTx/>
                <a:latin typeface="Patria"/>
                <a:sym typeface="Calibri"/>
              </a:rPr>
              <a:t>Ing. Julio García Carbajal</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s-MX" sz="1800" b="0" i="0" u="none" strike="noStrike" cap="none" spc="0" normalizeH="0" baseline="0" dirty="0">
                <a:ln>
                  <a:noFill/>
                </a:ln>
                <a:solidFill>
                  <a:srgbClr val="000000"/>
                </a:solidFill>
                <a:effectLst/>
                <a:uFillTx/>
                <a:latin typeface="Patria"/>
                <a:sym typeface="Calibri"/>
              </a:rPr>
              <a:t>Estructuras Especiales de Acero</a:t>
            </a:r>
            <a:endParaRPr kumimoji="0" lang="en-US" sz="1800" b="0" i="0" u="none" strike="noStrike" cap="none" spc="0" normalizeH="0" baseline="0" dirty="0">
              <a:ln>
                <a:noFill/>
              </a:ln>
              <a:solidFill>
                <a:srgbClr val="000000"/>
              </a:solidFill>
              <a:effectLst/>
              <a:uFillTx/>
              <a:latin typeface="Patria"/>
              <a:sym typeface="Calibri"/>
            </a:endParaRPr>
          </a:p>
        </p:txBody>
      </p:sp>
    </p:spTree>
    <p:extLst>
      <p:ext uri="{BB962C8B-B14F-4D97-AF65-F5344CB8AC3E}">
        <p14:creationId xmlns:p14="http://schemas.microsoft.com/office/powerpoint/2010/main" val="189097451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373FA-0652-CE13-ADE5-A315AFC38E7A}"/>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CB983F75-4831-62F9-FF3B-02ECD4222DDB}"/>
              </a:ext>
            </a:extLst>
          </p:cNvPr>
          <p:cNvSpPr txBox="1"/>
          <p:nvPr/>
        </p:nvSpPr>
        <p:spPr>
          <a:xfrm>
            <a:off x="670427" y="240007"/>
            <a:ext cx="710882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lang="es-MX" sz="4400" dirty="0">
                <a:solidFill>
                  <a:srgbClr val="621131"/>
                </a:solidFill>
                <a:latin typeface="Patria" pitchFamily="2" charset="0"/>
              </a:rPr>
              <a:t>Colegio de Profesores</a:t>
            </a:r>
            <a:endParaRPr sz="4400" dirty="0">
              <a:solidFill>
                <a:srgbClr val="621131"/>
              </a:solidFill>
              <a:latin typeface="Patria" pitchFamily="2" charset="0"/>
            </a:endParaRPr>
          </a:p>
        </p:txBody>
      </p:sp>
      <p:pic>
        <p:nvPicPr>
          <p:cNvPr id="4" name="Imagen 3">
            <a:extLst>
              <a:ext uri="{FF2B5EF4-FFF2-40B4-BE49-F238E27FC236}">
                <a16:creationId xmlns:a16="http://schemas.microsoft.com/office/drawing/2014/main" id="{BF910D23-339D-6693-B4FE-C78A77509B53}"/>
              </a:ext>
            </a:extLst>
          </p:cNvPr>
          <p:cNvPicPr>
            <a:picLocks noChangeAspect="1"/>
          </p:cNvPicPr>
          <p:nvPr/>
        </p:nvPicPr>
        <p:blipFill>
          <a:blip r:embed="rId2"/>
          <a:stretch>
            <a:fillRect/>
          </a:stretch>
        </p:blipFill>
        <p:spPr>
          <a:xfrm>
            <a:off x="9627291" y="326062"/>
            <a:ext cx="2039585" cy="619160"/>
          </a:xfrm>
          <a:prstGeom prst="rect">
            <a:avLst/>
          </a:prstGeom>
        </p:spPr>
      </p:pic>
      <p:sp>
        <p:nvSpPr>
          <p:cNvPr id="3" name="TextBox 2">
            <a:extLst>
              <a:ext uri="{FF2B5EF4-FFF2-40B4-BE49-F238E27FC236}">
                <a16:creationId xmlns:a16="http://schemas.microsoft.com/office/drawing/2014/main" id="{C9EE2C20-8591-BBDB-C6BF-72840D21D9AA}"/>
              </a:ext>
            </a:extLst>
          </p:cNvPr>
          <p:cNvSpPr txBox="1"/>
          <p:nvPr/>
        </p:nvSpPr>
        <p:spPr>
          <a:xfrm>
            <a:off x="3054066" y="2523912"/>
            <a:ext cx="259270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1800" b="1" i="0" u="none" strike="noStrike" cap="none" spc="0" normalizeH="0" baseline="0" dirty="0">
                <a:ln>
                  <a:noFill/>
                </a:ln>
                <a:solidFill>
                  <a:srgbClr val="000000"/>
                </a:solidFill>
                <a:effectLst/>
                <a:uFillTx/>
                <a:latin typeface="Patria"/>
                <a:sym typeface="Calibri"/>
              </a:rPr>
              <a:t>Ing. Fernando Paz Ruíz</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s-MX" sz="1800" b="0" i="0" u="none" strike="noStrike" cap="none" spc="0" normalizeH="0" baseline="0" dirty="0">
                <a:ln>
                  <a:noFill/>
                </a:ln>
                <a:solidFill>
                  <a:srgbClr val="000000"/>
                </a:solidFill>
                <a:effectLst/>
                <a:uFillTx/>
                <a:latin typeface="Patria"/>
                <a:sym typeface="Calibri"/>
              </a:rPr>
              <a:t>Cimentaciones</a:t>
            </a:r>
            <a:endParaRPr kumimoji="0" lang="en-US" sz="1800" b="0" i="0" u="none" strike="noStrike" cap="none" spc="0" normalizeH="0" baseline="0" dirty="0">
              <a:ln>
                <a:noFill/>
              </a:ln>
              <a:solidFill>
                <a:srgbClr val="000000"/>
              </a:solidFill>
              <a:effectLst/>
              <a:uFillTx/>
              <a:latin typeface="Patria"/>
              <a:sym typeface="Calibri"/>
            </a:endParaRPr>
          </a:p>
        </p:txBody>
      </p:sp>
      <p:sp>
        <p:nvSpPr>
          <p:cNvPr id="6" name="TextBox 5">
            <a:extLst>
              <a:ext uri="{FF2B5EF4-FFF2-40B4-BE49-F238E27FC236}">
                <a16:creationId xmlns:a16="http://schemas.microsoft.com/office/drawing/2014/main" id="{0FAF732A-1051-8D5F-CCC9-22FF8E108273}"/>
              </a:ext>
            </a:extLst>
          </p:cNvPr>
          <p:cNvSpPr txBox="1"/>
          <p:nvPr/>
        </p:nvSpPr>
        <p:spPr>
          <a:xfrm>
            <a:off x="3054066" y="4708115"/>
            <a:ext cx="259270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s-MX" sz="1800" b="1" i="0" u="none" strike="noStrike" cap="none" spc="0" normalizeH="0" baseline="0" dirty="0">
                <a:ln>
                  <a:noFill/>
                </a:ln>
                <a:solidFill>
                  <a:srgbClr val="000000"/>
                </a:solidFill>
                <a:effectLst/>
                <a:uFillTx/>
                <a:latin typeface="Patria"/>
                <a:sym typeface="Calibri"/>
              </a:rPr>
              <a:t>Ing</a:t>
            </a:r>
            <a:r>
              <a:rPr lang="es-MX" b="1" dirty="0">
                <a:latin typeface="Patria"/>
              </a:rPr>
              <a:t>. Eliú Rosete Carranco</a:t>
            </a:r>
            <a:endParaRPr kumimoji="0" lang="es-MX" sz="1800" b="1" i="0" u="none" strike="noStrike" cap="none" spc="0" normalizeH="0" baseline="0" dirty="0">
              <a:ln>
                <a:noFill/>
              </a:ln>
              <a:solidFill>
                <a:srgbClr val="000000"/>
              </a:solidFill>
              <a:effectLst/>
              <a:uFillTx/>
              <a:latin typeface="Patria"/>
              <a:sym typeface="Calibri"/>
            </a:endParaRP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s-MX" sz="1800" b="0" i="0" u="none" strike="noStrike" cap="none" spc="0" normalizeH="0" baseline="0" dirty="0">
                <a:ln>
                  <a:noFill/>
                </a:ln>
                <a:solidFill>
                  <a:srgbClr val="000000"/>
                </a:solidFill>
                <a:effectLst/>
                <a:uFillTx/>
                <a:latin typeface="Patria"/>
                <a:sym typeface="Calibri"/>
              </a:rPr>
              <a:t>Ingeniería Sísmica</a:t>
            </a:r>
          </a:p>
        </p:txBody>
      </p:sp>
      <p:sp>
        <p:nvSpPr>
          <p:cNvPr id="8" name="TextBox 7">
            <a:extLst>
              <a:ext uri="{FF2B5EF4-FFF2-40B4-BE49-F238E27FC236}">
                <a16:creationId xmlns:a16="http://schemas.microsoft.com/office/drawing/2014/main" id="{FF8B231F-9E61-29FA-3440-9819258F4010}"/>
              </a:ext>
            </a:extLst>
          </p:cNvPr>
          <p:cNvSpPr txBox="1"/>
          <p:nvPr/>
        </p:nvSpPr>
        <p:spPr>
          <a:xfrm>
            <a:off x="9000488" y="2385412"/>
            <a:ext cx="259270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s-MX" sz="1800" b="1" i="0" u="none" strike="noStrike" cap="none" spc="0" normalizeH="0" baseline="0" dirty="0">
                <a:ln>
                  <a:noFill/>
                </a:ln>
                <a:solidFill>
                  <a:srgbClr val="000000"/>
                </a:solidFill>
                <a:effectLst/>
                <a:uFillTx/>
                <a:latin typeface="Patria"/>
                <a:sym typeface="Calibri"/>
              </a:rPr>
              <a:t>Ing. </a:t>
            </a:r>
            <a:r>
              <a:rPr kumimoji="0" lang="es-MX" sz="1800" b="1" i="0" u="none" strike="noStrike" cap="none" spc="0" normalizeH="0" baseline="0" dirty="0" err="1">
                <a:ln>
                  <a:noFill/>
                </a:ln>
                <a:solidFill>
                  <a:srgbClr val="000000"/>
                </a:solidFill>
                <a:effectLst/>
                <a:uFillTx/>
                <a:latin typeface="Patria"/>
                <a:sym typeface="Calibri"/>
              </a:rPr>
              <a:t>Sadot</a:t>
            </a:r>
            <a:r>
              <a:rPr kumimoji="0" lang="es-MX" sz="1800" b="1" i="0" u="none" strike="noStrike" cap="none" spc="0" normalizeH="0" baseline="0" dirty="0">
                <a:ln>
                  <a:noFill/>
                </a:ln>
                <a:solidFill>
                  <a:srgbClr val="000000"/>
                </a:solidFill>
                <a:effectLst/>
                <a:uFillTx/>
                <a:latin typeface="Patria"/>
                <a:sym typeface="Calibri"/>
              </a:rPr>
              <a:t> Fernández Calderón</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s-MX" sz="1800" b="0" i="0" u="none" strike="noStrike" cap="none" spc="0" normalizeH="0" baseline="0" dirty="0">
                <a:ln>
                  <a:noFill/>
                </a:ln>
                <a:solidFill>
                  <a:srgbClr val="000000"/>
                </a:solidFill>
                <a:effectLst/>
                <a:uFillTx/>
                <a:latin typeface="Patria"/>
                <a:sym typeface="Calibri"/>
              </a:rPr>
              <a:t>Cimentaciones</a:t>
            </a:r>
            <a:endParaRPr kumimoji="0" lang="en-US" sz="1800" b="0" i="0" u="none" strike="noStrike" cap="none" spc="0" normalizeH="0" baseline="0" dirty="0">
              <a:ln>
                <a:noFill/>
              </a:ln>
              <a:solidFill>
                <a:srgbClr val="000000"/>
              </a:solidFill>
              <a:effectLst/>
              <a:uFillTx/>
              <a:latin typeface="Patria"/>
              <a:sym typeface="Calibri"/>
            </a:endParaRPr>
          </a:p>
        </p:txBody>
      </p:sp>
      <p:sp>
        <p:nvSpPr>
          <p:cNvPr id="12" name="TextBox 11">
            <a:extLst>
              <a:ext uri="{FF2B5EF4-FFF2-40B4-BE49-F238E27FC236}">
                <a16:creationId xmlns:a16="http://schemas.microsoft.com/office/drawing/2014/main" id="{D99AACA1-DB57-E6D4-DB3E-50E8E16566A0}"/>
              </a:ext>
            </a:extLst>
          </p:cNvPr>
          <p:cNvSpPr txBox="1"/>
          <p:nvPr/>
        </p:nvSpPr>
        <p:spPr>
          <a:xfrm>
            <a:off x="9000488" y="4557097"/>
            <a:ext cx="2592706"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1800" b="1" i="0" u="none" strike="noStrike" cap="none" spc="0" normalizeH="0" baseline="0" dirty="0">
                <a:ln>
                  <a:noFill/>
                </a:ln>
                <a:solidFill>
                  <a:srgbClr val="000000"/>
                </a:solidFill>
                <a:effectLst/>
                <a:uFillTx/>
                <a:latin typeface="Patria"/>
                <a:sym typeface="Calibri"/>
              </a:rPr>
              <a:t>Ing. Erik Pérez Soto</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s-MX" sz="1800" b="0" i="0" u="none" strike="noStrike" cap="none" spc="0" normalizeH="0" baseline="0" dirty="0">
                <a:ln>
                  <a:noFill/>
                </a:ln>
                <a:solidFill>
                  <a:srgbClr val="000000"/>
                </a:solidFill>
                <a:effectLst/>
                <a:uFillTx/>
                <a:latin typeface="Patria"/>
                <a:sym typeface="Calibri"/>
              </a:rPr>
              <a:t>Presidente de la Academia de Estructuras T.M.</a:t>
            </a:r>
            <a:endParaRPr kumimoji="0" lang="en-US" sz="1800" b="0" i="0" u="none" strike="noStrike" cap="none" spc="0" normalizeH="0" baseline="0" dirty="0">
              <a:ln>
                <a:noFill/>
              </a:ln>
              <a:solidFill>
                <a:srgbClr val="000000"/>
              </a:solidFill>
              <a:effectLst/>
              <a:uFillTx/>
              <a:latin typeface="Patria"/>
              <a:sym typeface="Calibri"/>
            </a:endParaRPr>
          </a:p>
        </p:txBody>
      </p:sp>
      <p:pic>
        <p:nvPicPr>
          <p:cNvPr id="11" name="Marcador de posición de imagen 27">
            <a:extLst>
              <a:ext uri="{FF2B5EF4-FFF2-40B4-BE49-F238E27FC236}">
                <a16:creationId xmlns:a16="http://schemas.microsoft.com/office/drawing/2014/main" id="{F4376BE0-8A0F-E58B-3EE1-E760DD9E163A}"/>
              </a:ext>
            </a:extLst>
          </p:cNvPr>
          <p:cNvPicPr>
            <a:picLocks noChangeAspect="1"/>
          </p:cNvPicPr>
          <p:nvPr/>
        </p:nvPicPr>
        <p:blipFill>
          <a:blip r:embed="rId3"/>
          <a:srcRect/>
          <a:stretch/>
        </p:blipFill>
        <p:spPr>
          <a:xfrm>
            <a:off x="434214" y="2105795"/>
            <a:ext cx="2286000" cy="1827431"/>
          </a:xfrm>
          <a:prstGeom prst="rect">
            <a:avLst/>
          </a:prstGeom>
        </p:spPr>
      </p:pic>
      <p:pic>
        <p:nvPicPr>
          <p:cNvPr id="13" name="Imagen 22">
            <a:extLst>
              <a:ext uri="{FF2B5EF4-FFF2-40B4-BE49-F238E27FC236}">
                <a16:creationId xmlns:a16="http://schemas.microsoft.com/office/drawing/2014/main" id="{91EAC6A8-BA67-B8A1-D58D-3075BE3CF0D0}"/>
              </a:ext>
            </a:extLst>
          </p:cNvPr>
          <p:cNvPicPr>
            <a:picLocks noChangeAspect="1"/>
          </p:cNvPicPr>
          <p:nvPr/>
        </p:nvPicPr>
        <p:blipFill>
          <a:blip r:embed="rId4"/>
          <a:srcRect t="8044" b="8044"/>
          <a:stretch/>
        </p:blipFill>
        <p:spPr>
          <a:xfrm>
            <a:off x="6891874" y="2262277"/>
            <a:ext cx="1774762" cy="1514465"/>
          </a:xfrm>
          <a:prstGeom prst="roundRect">
            <a:avLst>
              <a:gd name="adj" fmla="val 17205"/>
            </a:avLst>
          </a:prstGeom>
          <a:ln w="8255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0" h="0" prst="hardEdge"/>
            <a:extrusionClr>
              <a:srgbClr val="FFFFFF"/>
            </a:extrusionClr>
          </a:sp3d>
        </p:spPr>
      </p:pic>
      <p:pic>
        <p:nvPicPr>
          <p:cNvPr id="16" name="Picture 15">
            <a:extLst>
              <a:ext uri="{FF2B5EF4-FFF2-40B4-BE49-F238E27FC236}">
                <a16:creationId xmlns:a16="http://schemas.microsoft.com/office/drawing/2014/main" id="{8C7B9029-B027-1BA1-A010-258F10D551F0}"/>
              </a:ext>
            </a:extLst>
          </p:cNvPr>
          <p:cNvPicPr>
            <a:picLocks noChangeAspect="1"/>
          </p:cNvPicPr>
          <p:nvPr/>
        </p:nvPicPr>
        <p:blipFill>
          <a:blip r:embed="rId5" cstate="print">
            <a:extLst>
              <a:ext uri="{28A0092B-C50C-407E-A947-70E740481C1C}">
                <a14:useLocalDpi xmlns:a14="http://schemas.microsoft.com/office/drawing/2010/main" val="0"/>
              </a:ext>
            </a:extLst>
          </a:blip>
          <a:srcRect t="13783" b="25200"/>
          <a:stretch>
            <a:fillRect/>
          </a:stretch>
        </p:blipFill>
        <p:spPr>
          <a:xfrm>
            <a:off x="670427" y="4397146"/>
            <a:ext cx="1888072" cy="1520230"/>
          </a:xfrm>
          <a:prstGeom prst="roundRect">
            <a:avLst>
              <a:gd name="adj" fmla="val 17205"/>
            </a:avLst>
          </a:prstGeom>
          <a:ln w="8255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0" h="0" prst="hardEdge"/>
            <a:extrusionClr>
              <a:srgbClr val="FFFFFF"/>
            </a:extrusionClr>
          </a:sp3d>
        </p:spPr>
      </p:pic>
      <p:pic>
        <p:nvPicPr>
          <p:cNvPr id="19" name="Picture 18">
            <a:extLst>
              <a:ext uri="{FF2B5EF4-FFF2-40B4-BE49-F238E27FC236}">
                <a16:creationId xmlns:a16="http://schemas.microsoft.com/office/drawing/2014/main" id="{9FF13DB1-198C-5E2F-9119-B8D5EF4D5112}"/>
              </a:ext>
            </a:extLst>
          </p:cNvPr>
          <p:cNvPicPr>
            <a:picLocks noChangeAspect="1"/>
          </p:cNvPicPr>
          <p:nvPr/>
        </p:nvPicPr>
        <p:blipFill>
          <a:blip r:embed="rId6" cstate="print">
            <a:extLst>
              <a:ext uri="{28A0092B-C50C-407E-A947-70E740481C1C}">
                <a14:useLocalDpi xmlns:a14="http://schemas.microsoft.com/office/drawing/2010/main" val="0"/>
              </a:ext>
            </a:extLst>
          </a:blip>
          <a:srcRect l="16650" r="14518"/>
          <a:stretch>
            <a:fillRect/>
          </a:stretch>
        </p:blipFill>
        <p:spPr>
          <a:xfrm>
            <a:off x="6891874" y="4384628"/>
            <a:ext cx="1890905" cy="1545266"/>
          </a:xfrm>
          <a:prstGeom prst="roundRect">
            <a:avLst>
              <a:gd name="adj" fmla="val 17205"/>
            </a:avLst>
          </a:prstGeom>
          <a:ln w="8255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0" h="0" prst="hardEdge"/>
            <a:extrusionClr>
              <a:srgbClr val="FFFFFF"/>
            </a:extrusionClr>
          </a:sp3d>
        </p:spPr>
      </p:pic>
    </p:spTree>
    <p:extLst>
      <p:ext uri="{BB962C8B-B14F-4D97-AF65-F5344CB8AC3E}">
        <p14:creationId xmlns:p14="http://schemas.microsoft.com/office/powerpoint/2010/main" val="17248680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08486-2380-00D3-C3AC-CF68977FC04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782996-E543-D745-B6F8-D74F82C483D3}"/>
              </a:ext>
            </a:extLst>
          </p:cNvPr>
          <p:cNvSpPr txBox="1"/>
          <p:nvPr/>
        </p:nvSpPr>
        <p:spPr>
          <a:xfrm>
            <a:off x="6255251" y="2009274"/>
            <a:ext cx="4331369"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Ingeniería Sísmica</a:t>
            </a:r>
          </a:p>
          <a:p>
            <a:pPr marL="0" marR="0" indent="0" algn="l" defTabSz="914400" rtl="0" fontAlgn="auto" latinLnBrk="0" hangingPunct="0">
              <a:lnSpc>
                <a:spcPct val="100000"/>
              </a:lnSpc>
              <a:spcBef>
                <a:spcPts val="0"/>
              </a:spcBef>
              <a:spcAft>
                <a:spcPts val="0"/>
              </a:spcAft>
              <a:buClrTx/>
              <a:buSzTx/>
              <a:buFontTx/>
              <a:buNone/>
              <a:tabLst/>
            </a:pPr>
            <a:r>
              <a:rPr kumimoji="0" lang="es-MX" sz="3000" u="none" strike="noStrike" cap="none" spc="0" normalizeH="0" baseline="0" dirty="0">
                <a:ln>
                  <a:noFill/>
                </a:ln>
                <a:solidFill>
                  <a:srgbClr val="621131"/>
                </a:solidFill>
                <a:effectLst/>
                <a:uFillTx/>
                <a:latin typeface="Patria" pitchFamily="2" charset="0"/>
                <a:sym typeface="Calibri"/>
              </a:rPr>
              <a:t>9° Semestre</a:t>
            </a:r>
          </a:p>
        </p:txBody>
      </p:sp>
      <p:pic>
        <p:nvPicPr>
          <p:cNvPr id="7" name="Imagen 6">
            <a:extLst>
              <a:ext uri="{FF2B5EF4-FFF2-40B4-BE49-F238E27FC236}">
                <a16:creationId xmlns:a16="http://schemas.microsoft.com/office/drawing/2014/main" id="{39A97D09-74A2-FDBC-5AD5-AF9A4CA04272}"/>
              </a:ext>
            </a:extLst>
          </p:cNvPr>
          <p:cNvPicPr>
            <a:picLocks noChangeAspect="1"/>
          </p:cNvPicPr>
          <p:nvPr/>
        </p:nvPicPr>
        <p:blipFill>
          <a:blip r:embed="rId2"/>
          <a:stretch>
            <a:fillRect/>
          </a:stretch>
        </p:blipFill>
        <p:spPr>
          <a:xfrm>
            <a:off x="9627291" y="326062"/>
            <a:ext cx="2039585" cy="619160"/>
          </a:xfrm>
          <a:prstGeom prst="rect">
            <a:avLst/>
          </a:prstGeom>
        </p:spPr>
      </p:pic>
    </p:spTree>
    <p:extLst>
      <p:ext uri="{BB962C8B-B14F-4D97-AF65-F5344CB8AC3E}">
        <p14:creationId xmlns:p14="http://schemas.microsoft.com/office/powerpoint/2010/main" val="765462492"/>
      </p:ext>
    </p:extLst>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143</TotalTime>
  <Words>257</Words>
  <Application>Microsoft Office PowerPoint</Application>
  <PresentationFormat>Widescreen</PresentationFormat>
  <Paragraphs>83</Paragraphs>
  <Slides>29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MadrePatria</vt:lpstr>
      <vt:lpstr>Noto Sans</vt:lpstr>
      <vt:lpstr>Patria</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UDIAzacatenco</dc:creator>
  <cp:lastModifiedBy>Erik Perez Soto</cp:lastModifiedBy>
  <cp:revision>10</cp:revision>
  <dcterms:modified xsi:type="dcterms:W3CDTF">2026-04-20T03:25:30Z</dcterms:modified>
</cp:coreProperties>
</file>